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1.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331" r:id="rId3"/>
    <p:sldId id="295" r:id="rId4"/>
    <p:sldId id="297" r:id="rId5"/>
    <p:sldId id="335" r:id="rId6"/>
    <p:sldId id="306" r:id="rId7"/>
    <p:sldId id="305" r:id="rId8"/>
    <p:sldId id="337" r:id="rId9"/>
    <p:sldId id="314" r:id="rId10"/>
    <p:sldId id="315" r:id="rId11"/>
    <p:sldId id="300" r:id="rId12"/>
    <p:sldId id="336" r:id="rId13"/>
    <p:sldId id="316" r:id="rId14"/>
    <p:sldId id="338" r:id="rId15"/>
    <p:sldId id="301" r:id="rId16"/>
    <p:sldId id="302" r:id="rId17"/>
    <p:sldId id="311" r:id="rId18"/>
    <p:sldId id="303" r:id="rId19"/>
    <p:sldId id="304" r:id="rId20"/>
    <p:sldId id="310" r:id="rId21"/>
    <p:sldId id="318" r:id="rId22"/>
    <p:sldId id="339" r:id="rId23"/>
    <p:sldId id="340" r:id="rId24"/>
    <p:sldId id="332" r:id="rId25"/>
    <p:sldId id="313" r:id="rId26"/>
    <p:sldId id="320" r:id="rId27"/>
    <p:sldId id="312" r:id="rId28"/>
    <p:sldId id="325" r:id="rId29"/>
    <p:sldId id="341" r:id="rId30"/>
    <p:sldId id="333" r:id="rId31"/>
    <p:sldId id="334" r:id="rId32"/>
    <p:sldId id="319" r:id="rId33"/>
    <p:sldId id="323" r:id="rId34"/>
    <p:sldId id="324" r:id="rId35"/>
    <p:sldId id="326" r:id="rId36"/>
    <p:sldId id="342" r:id="rId37"/>
    <p:sldId id="330" r:id="rId38"/>
    <p:sldId id="30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m Abbott" initials="" lastIdx="9" clrIdx="0"/>
  <p:cmAuthor id="1" name="Haslop Richard (Senior Research Manager)" initials="HR(R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68848" autoAdjust="0"/>
  </p:normalViewPr>
  <p:slideViewPr>
    <p:cSldViewPr>
      <p:cViewPr varScale="1">
        <p:scale>
          <a:sx n="47" d="100"/>
          <a:sy n="47" d="100"/>
        </p:scale>
        <p:origin x="184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8" d="100"/>
        <a:sy n="98" d="100"/>
      </p:scale>
      <p:origin x="0" y="91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10-08T01:47:36.758" idx="8">
    <p:pos x="146" y="146"/>
    <p:text>Need to check with RP whether the inpatient follow up needs to be blinded also. I think yes, but need to check.......</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8CFFB1-A4F1-4E8D-8D0A-38E3F63C10A8}" type="datetimeFigureOut">
              <a:rPr lang="en-GB" smtClean="0"/>
              <a:pPr/>
              <a:t>15/05/2017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367083-E7D7-4488-A82F-B49360CA5645}" type="slidenum">
              <a:rPr lang="en-GB" smtClean="0"/>
              <a:pPr/>
              <a:t>‹#›</a:t>
            </a:fld>
            <a:endParaRPr lang="en-GB"/>
          </a:p>
        </p:txBody>
      </p:sp>
    </p:spTree>
    <p:extLst>
      <p:ext uri="{BB962C8B-B14F-4D97-AF65-F5344CB8AC3E}">
        <p14:creationId xmlns:p14="http://schemas.microsoft.com/office/powerpoint/2010/main" val="142684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0D36B0E7-C412-4822-81CA-397ECCF06D0D}" type="slidenum">
              <a:rPr lang="en-GB" sz="1200"/>
              <a:pPr algn="r"/>
              <a:t>1</a:t>
            </a:fld>
            <a:endParaRPr lang="en-GB" sz="1200"/>
          </a:p>
        </p:txBody>
      </p:sp>
      <p:sp>
        <p:nvSpPr>
          <p:cNvPr id="3174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8B667B3C-CC6F-4F48-84AF-B46E47A19548}" type="slidenum">
              <a:rPr lang="en-GB" sz="1200"/>
              <a:pPr algn="r"/>
              <a:t>1</a:t>
            </a:fld>
            <a:endParaRPr lang="en-GB" sz="1200"/>
          </a:p>
        </p:txBody>
      </p:sp>
      <p:sp>
        <p:nvSpPr>
          <p:cNvPr id="3174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520F09D6-96E5-4C1C-8C5B-7512EC0340D0}" type="slidenum">
              <a:rPr lang="en-GB" sz="1200"/>
              <a:pPr algn="r"/>
              <a:t>1</a:t>
            </a:fld>
            <a:endParaRPr lang="en-GB" sz="1200"/>
          </a:p>
        </p:txBody>
      </p:sp>
      <p:sp>
        <p:nvSpPr>
          <p:cNvPr id="31749" name="Rectangle 2"/>
          <p:cNvSpPr>
            <a:spLocks noGrp="1" noRot="1" noChangeAspect="1" noChangeArrowheads="1" noTextEdit="1"/>
          </p:cNvSpPr>
          <p:nvPr>
            <p:ph type="sldImg"/>
          </p:nvPr>
        </p:nvSpPr>
        <p:spPr>
          <a:ln/>
        </p:spPr>
      </p:sp>
      <p:sp>
        <p:nvSpPr>
          <p:cNvPr id="31750" name="Rectangle 3"/>
          <p:cNvSpPr>
            <a:spLocks noGrp="1" noChangeArrowheads="1"/>
          </p:cNvSpPr>
          <p:nvPr>
            <p:ph type="body" idx="1"/>
          </p:nvPr>
        </p:nvSpPr>
        <p:spPr>
          <a:noFill/>
          <a:ln/>
        </p:spPr>
        <p:txBody>
          <a:bodyPr/>
          <a:lstStyle/>
          <a:p>
            <a:pPr eaLnBrk="1" hangingPunct="1"/>
            <a:r>
              <a:rPr lang="en-US" dirty="0" smtClean="0">
                <a:latin typeface="Arial" charset="0"/>
              </a:rPr>
              <a:t>Hello and welcome to the PRISM Trial Site Initiation</a:t>
            </a:r>
            <a:r>
              <a:rPr lang="en-US" baseline="0" dirty="0" smtClean="0">
                <a:latin typeface="Arial" charset="0"/>
              </a:rPr>
              <a:t> Presentation. </a:t>
            </a:r>
            <a:endParaRPr lang="en-US" dirty="0" smtClean="0">
              <a:latin typeface="Arial" charset="0"/>
            </a:endParaRPr>
          </a:p>
        </p:txBody>
      </p:sp>
    </p:spTree>
    <p:extLst>
      <p:ext uri="{BB962C8B-B14F-4D97-AF65-F5344CB8AC3E}">
        <p14:creationId xmlns:p14="http://schemas.microsoft.com/office/powerpoint/2010/main" val="1714878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Major surgery = planned</a:t>
            </a:r>
            <a:r>
              <a:rPr lang="en-GB" baseline="0" dirty="0" smtClean="0"/>
              <a:t> to stay in hospital for at least one night.</a:t>
            </a:r>
          </a:p>
          <a:p>
            <a:endParaRPr lang="en-GB" baseline="0" dirty="0" smtClean="0"/>
          </a:p>
          <a:p>
            <a:r>
              <a:rPr lang="en-GB" baseline="0" dirty="0" smtClean="0"/>
              <a:t>Intra-peritoneal surgery includes any major surgery that breaches the peritoneum i.e. includes: </a:t>
            </a:r>
            <a:r>
              <a:rPr lang="en-GB" baseline="0" dirty="0" err="1" smtClean="0"/>
              <a:t>oesophagectomy</a:t>
            </a:r>
            <a:r>
              <a:rPr lang="en-GB" baseline="0" dirty="0" smtClean="0"/>
              <a:t> (some but not all), gastrectomy, some gynaecological procedures (TAH with major clearances).</a:t>
            </a:r>
            <a:endParaRPr lang="en-GB" dirty="0" smtClean="0"/>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planned surgical</a:t>
            </a:r>
            <a:r>
              <a:rPr lang="en-GB" baseline="0" dirty="0" smtClean="0"/>
              <a:t> technique should be open. As per our definition: open surgery is where the incision is greater than that required to remove the specimen (e.g. for </a:t>
            </a:r>
            <a:r>
              <a:rPr lang="en-GB" baseline="0" dirty="0" err="1" smtClean="0"/>
              <a:t>laporoscopic</a:t>
            </a:r>
            <a:r>
              <a:rPr lang="en-GB" baseline="0" dirty="0" smtClean="0"/>
              <a:t> surgery extending the incision larger than is required to remove the specimen bag or externally removing part of the bowel to do anastomosis.) If you are unsure, please check our definitions with the surgeon before randomising the patient. </a:t>
            </a:r>
          </a:p>
          <a:p>
            <a:endParaRPr lang="en-GB" baseline="0" dirty="0" smtClean="0"/>
          </a:p>
          <a:p>
            <a:r>
              <a:rPr lang="en-GB" baseline="0" dirty="0" smtClean="0"/>
              <a:t>Please do not recruit patients that are planned to have a laparoscopic procedure with a small chance it will be changed to open.</a:t>
            </a:r>
          </a:p>
          <a:p>
            <a:endParaRPr lang="en-GB" baseline="0" dirty="0" smtClean="0"/>
          </a:p>
          <a:p>
            <a:r>
              <a:rPr lang="en-GB" baseline="0" dirty="0" smtClean="0"/>
              <a:t>Randomise once the surgery has finished and you have confirmed that the patient meets the inclusion criteria.</a:t>
            </a:r>
          </a:p>
          <a:p>
            <a:endParaRPr lang="en-GB" baseline="0" dirty="0" smtClean="0"/>
          </a:p>
          <a:p>
            <a:r>
              <a:rPr lang="en-GB" baseline="0" dirty="0" smtClean="0"/>
              <a:t>If you’re having to think too much about whether they would be eligible, they are likely not the kind of cases we are looking for</a:t>
            </a:r>
          </a:p>
          <a:p>
            <a:endParaRPr lang="en-GB" baseline="0" dirty="0" smtClean="0"/>
          </a:p>
          <a:p>
            <a:endParaRPr lang="en-GB" dirty="0" smtClean="0"/>
          </a:p>
        </p:txBody>
      </p:sp>
      <p:sp>
        <p:nvSpPr>
          <p:cNvPr id="4" name="Slide Number Placeholder 3"/>
          <p:cNvSpPr>
            <a:spLocks noGrp="1"/>
          </p:cNvSpPr>
          <p:nvPr>
            <p:ph type="sldNum" sz="quarter" idx="10"/>
          </p:nvPr>
        </p:nvSpPr>
        <p:spPr/>
        <p:txBody>
          <a:bodyPr/>
          <a:lstStyle/>
          <a:p>
            <a:fld id="{78367083-E7D7-4488-A82F-B49360CA5645}" type="slidenum">
              <a:rPr lang="en-GB" smtClean="0"/>
              <a:pPr/>
              <a:t>11</a:t>
            </a:fld>
            <a:endParaRPr lang="en-GB"/>
          </a:p>
        </p:txBody>
      </p:sp>
    </p:spTree>
    <p:extLst>
      <p:ext uri="{BB962C8B-B14F-4D97-AF65-F5344CB8AC3E}">
        <p14:creationId xmlns:p14="http://schemas.microsoft.com/office/powerpoint/2010/main" val="435470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0099"/>
                </a:solidFill>
                <a:latin typeface="Arial" charset="0"/>
              </a:rPr>
              <a:t>Anticipated requirement for invasive</a:t>
            </a:r>
            <a:r>
              <a:rPr lang="en-GB" sz="1200" baseline="0" dirty="0" smtClean="0">
                <a:solidFill>
                  <a:srgbClr val="000099"/>
                </a:solidFill>
                <a:latin typeface="Arial" charset="0"/>
              </a:rPr>
              <a:t> or non </a:t>
            </a:r>
            <a:r>
              <a:rPr lang="en-GB" sz="1200" baseline="0" dirty="0" err="1" smtClean="0">
                <a:solidFill>
                  <a:srgbClr val="000099"/>
                </a:solidFill>
                <a:latin typeface="Arial" charset="0"/>
              </a:rPr>
              <a:t>invsasive</a:t>
            </a:r>
            <a:r>
              <a:rPr lang="en-GB" sz="1200" dirty="0" smtClean="0">
                <a:solidFill>
                  <a:srgbClr val="000099"/>
                </a:solidFill>
                <a:latin typeface="Arial" charset="0"/>
              </a:rPr>
              <a:t> mechanical ventilation for at least four hours after surgery</a:t>
            </a:r>
            <a:r>
              <a:rPr lang="en-GB" sz="1200" baseline="0" dirty="0" smtClean="0">
                <a:solidFill>
                  <a:srgbClr val="000099"/>
                </a:solidFill>
                <a:latin typeface="Arial" charset="0"/>
              </a:rPr>
              <a:t>. T</a:t>
            </a:r>
            <a:r>
              <a:rPr lang="en-GB" sz="1200" dirty="0" smtClean="0">
                <a:solidFill>
                  <a:srgbClr val="000099"/>
                </a:solidFill>
                <a:latin typeface="Arial" charset="0"/>
              </a:rPr>
              <a:t>his</a:t>
            </a:r>
            <a:r>
              <a:rPr lang="en-GB" sz="1200" baseline="0" dirty="0" smtClean="0">
                <a:solidFill>
                  <a:srgbClr val="000099"/>
                </a:solidFill>
                <a:latin typeface="Arial" charset="0"/>
              </a:rPr>
              <a:t> mainly applies for patients with pre-existing conditions for example: sleep apnoea, myasthenia. Please randomise once you have confirmed that this is not required.</a:t>
            </a:r>
            <a:endParaRPr lang="en-GB" sz="1200" dirty="0" smtClean="0">
              <a:solidFill>
                <a:srgbClr val="000099"/>
              </a:solidFill>
              <a:latin typeface="Arial" charset="0"/>
            </a:endParaRP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0099"/>
                </a:solidFill>
                <a:latin typeface="Arial" charset="0"/>
              </a:rPr>
              <a:t>Participation in a clinical trial of a treatment with a similar biological mechanism or related primary outcome measure: please contact us beforehand and</a:t>
            </a:r>
            <a:r>
              <a:rPr lang="en-GB" sz="1200" baseline="0" dirty="0" smtClean="0">
                <a:solidFill>
                  <a:srgbClr val="000099"/>
                </a:solidFill>
                <a:latin typeface="Arial" charset="0"/>
              </a:rPr>
              <a:t> </a:t>
            </a:r>
            <a:r>
              <a:rPr lang="en-GB" sz="1200" dirty="0" smtClean="0">
                <a:solidFill>
                  <a:srgbClr val="000099"/>
                </a:solidFill>
                <a:latin typeface="Arial" charset="0"/>
              </a:rPr>
              <a:t>send us the protocol of</a:t>
            </a:r>
            <a:r>
              <a:rPr lang="en-GB" sz="1200" baseline="0" dirty="0" smtClean="0">
                <a:solidFill>
                  <a:srgbClr val="000099"/>
                </a:solidFill>
                <a:latin typeface="Arial" charset="0"/>
              </a:rPr>
              <a:t> the study.</a:t>
            </a:r>
            <a:endParaRPr lang="en-GB" sz="1200" dirty="0" smtClean="0">
              <a:solidFill>
                <a:srgbClr val="000099"/>
              </a:solidFill>
              <a:latin typeface="Arial" charset="0"/>
            </a:endParaRPr>
          </a:p>
          <a:p>
            <a:endParaRPr lang="en-GB" dirty="0" smtClean="0"/>
          </a:p>
          <a:p>
            <a:r>
              <a:rPr lang="en-GB" dirty="0" smtClean="0"/>
              <a:t>Clinician</a:t>
            </a:r>
            <a:r>
              <a:rPr lang="en-GB" baseline="0" dirty="0" smtClean="0"/>
              <a:t> refusal – please record on your screening logs whether the clinician objection is due to the surgical procedure category. This is most likely to be upper gastro-intestinal surgery.</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0099"/>
                </a:solidFill>
                <a:latin typeface="Arial" charset="0"/>
              </a:rPr>
              <a:t>Contraindication to continuous positive airway pressure (CPAP): please confirm this with the clinician</a:t>
            </a:r>
            <a:r>
              <a:rPr lang="en-GB" sz="1200" baseline="0" dirty="0" smtClean="0">
                <a:solidFill>
                  <a:srgbClr val="000099"/>
                </a:solidFill>
                <a:latin typeface="Arial" charset="0"/>
              </a:rPr>
              <a:t> before randomising.</a:t>
            </a:r>
            <a:endParaRPr lang="en-GB" sz="1200" dirty="0" smtClean="0">
              <a:solidFill>
                <a:srgbClr val="000099"/>
              </a:solidFill>
              <a:latin typeface="Arial" charset="0"/>
            </a:endParaRPr>
          </a:p>
          <a:p>
            <a:endParaRPr lang="en-GB" dirty="0"/>
          </a:p>
        </p:txBody>
      </p:sp>
      <p:sp>
        <p:nvSpPr>
          <p:cNvPr id="4" name="Slide Number Placeholder 3"/>
          <p:cNvSpPr>
            <a:spLocks noGrp="1"/>
          </p:cNvSpPr>
          <p:nvPr>
            <p:ph type="sldNum" sz="quarter" idx="10"/>
          </p:nvPr>
        </p:nvSpPr>
        <p:spPr/>
        <p:txBody>
          <a:bodyPr/>
          <a:lstStyle/>
          <a:p>
            <a:fld id="{78367083-E7D7-4488-A82F-B49360CA5645}" type="slidenum">
              <a:rPr lang="en-GB" smtClean="0"/>
              <a:pPr/>
              <a:t>12</a:t>
            </a:fld>
            <a:endParaRPr lang="en-GB"/>
          </a:p>
        </p:txBody>
      </p:sp>
    </p:spTree>
    <p:extLst>
      <p:ext uri="{BB962C8B-B14F-4D97-AF65-F5344CB8AC3E}">
        <p14:creationId xmlns:p14="http://schemas.microsoft.com/office/powerpoint/2010/main" val="435470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Please only randomise the patient once you have confirmed the patient can receive CPAP should it be necessary. Please confirm the following:</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baseline="0" dirty="0" smtClean="0"/>
              <a:t>Pt is not intubated or will be extubated within the time period.</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baseline="0" dirty="0" smtClean="0"/>
              <a:t>Meets all the inclusion criteria and none of the exclusion criteria.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baseline="0" dirty="0" smtClean="0"/>
              <a:t>Trained staff, necessary equipment and appropriate bed is available to deliver CPAP</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r>
              <a:rPr lang="en-GB" dirty="0" smtClean="0"/>
              <a:t>Would</a:t>
            </a:r>
            <a:r>
              <a:rPr lang="en-GB" baseline="0" dirty="0" smtClean="0"/>
              <a:t> like to avoid patients being randomised to the intervention arm and not receiving CPAP.  We are keen to increase our overall compliance rate.</a:t>
            </a:r>
          </a:p>
          <a:p>
            <a:endParaRPr lang="en-GB" baseline="0" dirty="0" smtClean="0"/>
          </a:p>
          <a:p>
            <a:r>
              <a:rPr lang="en-GB" baseline="0" dirty="0" smtClean="0"/>
              <a:t>Unfortunately there is no back up system for database so please give us a ring if there are any problems. The allocation group will be displayed on the screen upon randomisation and you will also receive an email confirmation. Please do not rely on the email due to recent problems, please have a look at the allocation on the screen.</a:t>
            </a:r>
          </a:p>
          <a:p>
            <a:endParaRPr lang="en-GB" baseline="0" dirty="0" smtClean="0"/>
          </a:p>
          <a:p>
            <a:r>
              <a:rPr lang="en-GB" baseline="0" dirty="0" smtClean="0"/>
              <a:t>If you are having any problems with the database, please do NOT re-randomise a patient but give us a ring and we will try to help! </a:t>
            </a:r>
          </a:p>
          <a:p>
            <a:endParaRPr lang="en-GB" dirty="0" smtClean="0"/>
          </a:p>
          <a:p>
            <a:r>
              <a:rPr lang="en-GB" dirty="0" smtClean="0"/>
              <a:t>Randomisation criteria – If</a:t>
            </a:r>
            <a:r>
              <a:rPr lang="en-GB" baseline="0" dirty="0" smtClean="0"/>
              <a:t> multiple procedure categories apply, p</a:t>
            </a:r>
            <a:r>
              <a:rPr lang="en-GB" dirty="0" smtClean="0"/>
              <a:t>lease</a:t>
            </a:r>
            <a:r>
              <a:rPr lang="en-GB" baseline="0" dirty="0" smtClean="0"/>
              <a:t> use the s</a:t>
            </a:r>
            <a:r>
              <a:rPr lang="en-GB" dirty="0" smtClean="0"/>
              <a:t>ingle most appropriate procedure category.</a:t>
            </a:r>
          </a:p>
          <a:p>
            <a:endParaRPr lang="en-GB" dirty="0" smtClean="0"/>
          </a:p>
          <a:p>
            <a:r>
              <a:rPr lang="en-GB" dirty="0" smtClean="0"/>
              <a:t>It is perfectly fine to consent a patient and not randomise. We would prefer</a:t>
            </a:r>
            <a:r>
              <a:rPr lang="en-GB" baseline="0" dirty="0" smtClean="0"/>
              <a:t> you to not randomise a patient if you are anticipating any problems.</a:t>
            </a:r>
            <a:endParaRPr lang="en-GB" dirty="0" smtClean="0"/>
          </a:p>
        </p:txBody>
      </p:sp>
      <p:sp>
        <p:nvSpPr>
          <p:cNvPr id="4" name="Slide Number Placeholder 3"/>
          <p:cNvSpPr>
            <a:spLocks noGrp="1"/>
          </p:cNvSpPr>
          <p:nvPr>
            <p:ph type="sldNum" sz="quarter" idx="10"/>
          </p:nvPr>
        </p:nvSpPr>
        <p:spPr/>
        <p:txBody>
          <a:bodyPr/>
          <a:lstStyle/>
          <a:p>
            <a:fld id="{78367083-E7D7-4488-A82F-B49360CA5645}" type="slidenum">
              <a:rPr lang="en-GB" smtClean="0"/>
              <a:pPr/>
              <a:t>13</a:t>
            </a:fld>
            <a:endParaRPr lang="en-GB"/>
          </a:p>
        </p:txBody>
      </p:sp>
    </p:spTree>
    <p:extLst>
      <p:ext uri="{BB962C8B-B14F-4D97-AF65-F5344CB8AC3E}">
        <p14:creationId xmlns:p14="http://schemas.microsoft.com/office/powerpoint/2010/main" val="44401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a:t>
            </a:r>
            <a:r>
              <a:rPr lang="en-US" baseline="0" dirty="0" smtClean="0"/>
              <a:t> can register for the database using the above link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Principal Investigators, the registration will be confirmed by the central admin team. For all the rest of the local investigators, the registration will be verified by your PI.</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registered, enter your username and password for access to the database. You can then click ‘</a:t>
            </a:r>
            <a:r>
              <a:rPr lang="en-US" baseline="0" dirty="0" err="1" smtClean="0"/>
              <a:t>randomise</a:t>
            </a:r>
            <a:r>
              <a:rPr lang="en-US" baseline="0" dirty="0" smtClean="0"/>
              <a:t> patient’.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enter </a:t>
            </a:r>
            <a:r>
              <a:rPr lang="en-US" baseline="0" dirty="0" err="1" smtClean="0"/>
              <a:t>randomisation</a:t>
            </a:r>
            <a:r>
              <a:rPr lang="en-US" baseline="0" dirty="0" smtClean="0"/>
              <a:t> details as prompted by the form.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will receive an auto-generated email following </a:t>
            </a:r>
            <a:r>
              <a:rPr lang="en-US" baseline="0" dirty="0" err="1" smtClean="0"/>
              <a:t>randomisation</a:t>
            </a:r>
            <a:r>
              <a:rPr lang="en-US" baseline="0" dirty="0" smtClean="0"/>
              <a:t>. Please keep this email as it contains the treatment allocation for the patient.</a:t>
            </a:r>
            <a:endParaRPr lang="en-GB" dirty="0" smtClean="0"/>
          </a:p>
        </p:txBody>
      </p:sp>
      <p:sp>
        <p:nvSpPr>
          <p:cNvPr id="4" name="Slide Number Placeholder 3"/>
          <p:cNvSpPr>
            <a:spLocks noGrp="1"/>
          </p:cNvSpPr>
          <p:nvPr>
            <p:ph type="sldNum" sz="quarter" idx="10"/>
          </p:nvPr>
        </p:nvSpPr>
        <p:spPr/>
        <p:txBody>
          <a:bodyPr/>
          <a:lstStyle/>
          <a:p>
            <a:fld id="{78367083-E7D7-4488-A82F-B49360CA5645}" type="slidenum">
              <a:rPr lang="en-GB" smtClean="0"/>
              <a:pPr/>
              <a:t>14</a:t>
            </a:fld>
            <a:endParaRPr lang="en-GB"/>
          </a:p>
        </p:txBody>
      </p:sp>
    </p:spTree>
    <p:extLst>
      <p:ext uri="{BB962C8B-B14F-4D97-AF65-F5344CB8AC3E}">
        <p14:creationId xmlns:p14="http://schemas.microsoft.com/office/powerpoint/2010/main" val="44401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Intervention</a:t>
            </a:r>
            <a:r>
              <a:rPr lang="en-US" baseline="0" dirty="0" smtClean="0"/>
              <a:t> is defined as CPAP for 4 hours, ideally started within 4 hours of surgery.</a:t>
            </a:r>
            <a:r>
              <a:rPr lang="en-US" sz="1200" kern="1200" dirty="0" smtClean="0">
                <a:solidFill>
                  <a:schemeClr val="tx1"/>
                </a:solidFill>
                <a:effectLst/>
                <a:latin typeface="+mn-lt"/>
                <a:ea typeface="+mn-ea"/>
                <a:cs typeface="+mn-cs"/>
              </a:rPr>
              <a:t> Where the start of CPAP has been delayed by exceptional circumstances (e.g. equipment failure, critical care admission, etc.), the intervention may be commenced up to twelve hours after the end of surgery.</a:t>
            </a:r>
            <a:endParaRPr lang="en-US" dirty="0" smtClean="0"/>
          </a:p>
          <a:p>
            <a:endParaRPr lang="en-US" dirty="0" smtClean="0"/>
          </a:p>
          <a:p>
            <a:r>
              <a:rPr lang="en-US" dirty="0" smtClean="0"/>
              <a:t>Completion</a:t>
            </a:r>
            <a:r>
              <a:rPr lang="en-US" baseline="0" dirty="0" smtClean="0"/>
              <a:t> of surgery will usually be marked by wound closure and dressing.</a:t>
            </a:r>
            <a:endParaRPr lang="en-US" dirty="0"/>
          </a:p>
        </p:txBody>
      </p:sp>
      <p:sp>
        <p:nvSpPr>
          <p:cNvPr id="4" name="Slide Number Placeholder 3"/>
          <p:cNvSpPr>
            <a:spLocks noGrp="1"/>
          </p:cNvSpPr>
          <p:nvPr>
            <p:ph type="sldNum" sz="quarter" idx="10"/>
          </p:nvPr>
        </p:nvSpPr>
        <p:spPr/>
        <p:txBody>
          <a:bodyPr/>
          <a:lstStyle/>
          <a:p>
            <a:fld id="{78367083-E7D7-4488-A82F-B49360CA5645}" type="slidenum">
              <a:rPr lang="en-GB" smtClean="0"/>
              <a:pPr/>
              <a:t>15</a:t>
            </a:fld>
            <a:endParaRPr lang="en-GB"/>
          </a:p>
        </p:txBody>
      </p:sp>
    </p:spTree>
    <p:extLst>
      <p:ext uri="{BB962C8B-B14F-4D97-AF65-F5344CB8AC3E}">
        <p14:creationId xmlns:p14="http://schemas.microsoft.com/office/powerpoint/2010/main" val="4061599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99"/>
                </a:solidFill>
                <a:latin typeface="Arial" charset="0"/>
              </a:rPr>
              <a:t>Delivered by trained staff according</a:t>
            </a:r>
            <a:r>
              <a:rPr lang="en-US" sz="1200" baseline="0" dirty="0" smtClean="0">
                <a:solidFill>
                  <a:srgbClr val="000099"/>
                </a:solidFill>
                <a:latin typeface="Arial" charset="0"/>
              </a:rPr>
              <a:t> to local standards in a suitable area. </a:t>
            </a:r>
            <a:endParaRPr lang="en-US" sz="1200" dirty="0" smtClean="0">
              <a:solidFill>
                <a:srgbClr val="000099"/>
              </a:solidFill>
              <a:latin typeface="Arial" charset="0"/>
            </a:endParaRPr>
          </a:p>
          <a:p>
            <a:endParaRPr lang="en-GB" dirty="0" smtClean="0"/>
          </a:p>
          <a:p>
            <a:r>
              <a:rPr lang="en-GB" dirty="0" smtClean="0"/>
              <a:t>On CRF: method of CPAP delivery =</a:t>
            </a:r>
            <a:r>
              <a:rPr lang="en-GB" baseline="0" dirty="0" smtClean="0"/>
              <a:t> p</a:t>
            </a:r>
            <a:r>
              <a:rPr lang="en-GB" dirty="0" smtClean="0"/>
              <a:t>rimary method i.e. predominant method.</a:t>
            </a:r>
          </a:p>
          <a:p>
            <a:endParaRPr lang="en-GB" dirty="0" smtClean="0"/>
          </a:p>
          <a:p>
            <a:r>
              <a:rPr lang="en-GB" dirty="0" smtClean="0"/>
              <a:t>Record</a:t>
            </a:r>
            <a:r>
              <a:rPr lang="en-GB" baseline="0" dirty="0" smtClean="0"/>
              <a:t> total duration of CPAP within 12 hours of the end of surgery – this is an indication of the total dose of CPAP. Even if the start of CPAP is delayed OR there is a gap in the middle of CPAP delivery OR the total duration is shorter or longer than 4 hours, please record the total duration within 12 hours of surgery.</a:t>
            </a:r>
          </a:p>
          <a:p>
            <a:endParaRPr lang="en-GB" baseline="0" dirty="0" smtClean="0"/>
          </a:p>
          <a:p>
            <a:r>
              <a:rPr lang="en-GB" baseline="0" dirty="0" smtClean="0"/>
              <a:t>Consumables provided by </a:t>
            </a:r>
            <a:r>
              <a:rPr lang="en-GB" baseline="0" dirty="0" err="1" smtClean="0"/>
              <a:t>Intersurgicals</a:t>
            </a:r>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78367083-E7D7-4488-A82F-B49360CA5645}" type="slidenum">
              <a:rPr lang="en-GB" smtClean="0"/>
              <a:pPr/>
              <a:t>16</a:t>
            </a:fld>
            <a:endParaRPr lang="en-GB"/>
          </a:p>
        </p:txBody>
      </p:sp>
    </p:spTree>
    <p:extLst>
      <p:ext uri="{BB962C8B-B14F-4D97-AF65-F5344CB8AC3E}">
        <p14:creationId xmlns:p14="http://schemas.microsoft.com/office/powerpoint/2010/main" val="2470290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367083-E7D7-4488-A82F-B49360CA5645}" type="slidenum">
              <a:rPr lang="en-GB" smtClean="0"/>
              <a:pPr/>
              <a:t>17</a:t>
            </a:fld>
            <a:endParaRPr lang="en-GB"/>
          </a:p>
        </p:txBody>
      </p:sp>
    </p:spTree>
    <p:extLst>
      <p:ext uri="{BB962C8B-B14F-4D97-AF65-F5344CB8AC3E}">
        <p14:creationId xmlns:p14="http://schemas.microsoft.com/office/powerpoint/2010/main" val="2757692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record the use of high-flow nasal oxygen on the CRF.</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99"/>
                </a:solidFill>
                <a:latin typeface="Arial" charset="0"/>
              </a:rPr>
              <a:t>Usual care patients receiving CPAP within 12h recorded as protocol deviation</a:t>
            </a:r>
          </a:p>
          <a:p>
            <a:endParaRPr lang="en-US" dirty="0" smtClean="0"/>
          </a:p>
          <a:p>
            <a:endParaRPr lang="en-US" dirty="0" smtClean="0"/>
          </a:p>
          <a:p>
            <a:r>
              <a:rPr lang="en-US" dirty="0" smtClean="0"/>
              <a:t>Also, please let us know if high</a:t>
            </a:r>
            <a:r>
              <a:rPr lang="en-US" baseline="0" dirty="0" smtClean="0"/>
              <a:t> flow nasal oxygen begins to be used as standard practice in your hospital prophylactically as this could reduce the difference between the groups.</a:t>
            </a:r>
            <a:endParaRPr lang="en-US" dirty="0"/>
          </a:p>
        </p:txBody>
      </p:sp>
      <p:sp>
        <p:nvSpPr>
          <p:cNvPr id="4" name="Slide Number Placeholder 3"/>
          <p:cNvSpPr>
            <a:spLocks noGrp="1"/>
          </p:cNvSpPr>
          <p:nvPr>
            <p:ph type="sldNum" sz="quarter" idx="10"/>
          </p:nvPr>
        </p:nvSpPr>
        <p:spPr/>
        <p:txBody>
          <a:bodyPr/>
          <a:lstStyle/>
          <a:p>
            <a:fld id="{78367083-E7D7-4488-A82F-B49360CA5645}" type="slidenum">
              <a:rPr lang="en-GB" smtClean="0"/>
              <a:pPr/>
              <a:t>18</a:t>
            </a:fld>
            <a:endParaRPr lang="en-GB"/>
          </a:p>
        </p:txBody>
      </p:sp>
    </p:spTree>
    <p:extLst>
      <p:ext uri="{BB962C8B-B14F-4D97-AF65-F5344CB8AC3E}">
        <p14:creationId xmlns:p14="http://schemas.microsoft.com/office/powerpoint/2010/main" val="2926658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Please make sure all your staff a</a:t>
            </a:r>
            <a:r>
              <a:rPr lang="en-GB" baseline="0" dirty="0" smtClean="0"/>
              <a:t>re clear about the definition on pneumonia as defined in the definitions section of the protocol.</a:t>
            </a:r>
            <a:endParaRPr lang="en-GB" dirty="0"/>
          </a:p>
        </p:txBody>
      </p:sp>
      <p:sp>
        <p:nvSpPr>
          <p:cNvPr id="4" name="Slide Number Placeholder 3"/>
          <p:cNvSpPr>
            <a:spLocks noGrp="1"/>
          </p:cNvSpPr>
          <p:nvPr>
            <p:ph type="sldNum" sz="quarter" idx="10"/>
          </p:nvPr>
        </p:nvSpPr>
        <p:spPr/>
        <p:txBody>
          <a:bodyPr/>
          <a:lstStyle/>
          <a:p>
            <a:fld id="{78367083-E7D7-4488-A82F-B49360CA5645}" type="slidenum">
              <a:rPr lang="en-GB" smtClean="0"/>
              <a:pPr/>
              <a:t>19</a:t>
            </a:fld>
            <a:endParaRPr lang="en-GB"/>
          </a:p>
        </p:txBody>
      </p:sp>
    </p:spTree>
    <p:extLst>
      <p:ext uri="{BB962C8B-B14F-4D97-AF65-F5344CB8AC3E}">
        <p14:creationId xmlns:p14="http://schemas.microsoft.com/office/powerpoint/2010/main" val="2710027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Tertiary outcomes to assess harm associated with CPAP.</a:t>
            </a:r>
          </a:p>
          <a:p>
            <a:endParaRPr lang="en-US" dirty="0" smtClean="0"/>
          </a:p>
          <a:p>
            <a:r>
              <a:rPr lang="en-US" dirty="0" smtClean="0"/>
              <a:t>Process</a:t>
            </a:r>
            <a:r>
              <a:rPr lang="en-US" baseline="0" dirty="0" smtClean="0"/>
              <a:t> measures.</a:t>
            </a:r>
          </a:p>
          <a:p>
            <a:endParaRPr lang="en-US" baseline="0" dirty="0" smtClean="0"/>
          </a:p>
          <a:p>
            <a:r>
              <a:rPr lang="en-US" baseline="0" dirty="0" smtClean="0"/>
              <a:t>Cost effectiveness.</a:t>
            </a:r>
            <a:endParaRPr lang="en-US" dirty="0"/>
          </a:p>
        </p:txBody>
      </p:sp>
      <p:sp>
        <p:nvSpPr>
          <p:cNvPr id="4" name="Slide Number Placeholder 3"/>
          <p:cNvSpPr>
            <a:spLocks noGrp="1"/>
          </p:cNvSpPr>
          <p:nvPr>
            <p:ph type="sldNum" sz="quarter" idx="10"/>
          </p:nvPr>
        </p:nvSpPr>
        <p:spPr/>
        <p:txBody>
          <a:bodyPr/>
          <a:lstStyle/>
          <a:p>
            <a:fld id="{78367083-E7D7-4488-A82F-B49360CA5645}" type="slidenum">
              <a:rPr lang="en-GB" smtClean="0"/>
              <a:pPr/>
              <a:t>20</a:t>
            </a:fld>
            <a:endParaRPr lang="en-GB"/>
          </a:p>
        </p:txBody>
      </p:sp>
    </p:spTree>
    <p:extLst>
      <p:ext uri="{BB962C8B-B14F-4D97-AF65-F5344CB8AC3E}">
        <p14:creationId xmlns:p14="http://schemas.microsoft.com/office/powerpoint/2010/main" val="3894379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Introduction</a:t>
            </a:r>
            <a:r>
              <a:rPr lang="en-GB" baseline="0" dirty="0" smtClean="0"/>
              <a:t> of coordinators and site team</a:t>
            </a:r>
          </a:p>
          <a:p>
            <a:endParaRPr lang="en-GB" dirty="0" smtClean="0"/>
          </a:p>
          <a:p>
            <a:r>
              <a:rPr lang="en-GB" dirty="0" smtClean="0"/>
              <a:t>Please use the</a:t>
            </a:r>
            <a:r>
              <a:rPr lang="en-GB" baseline="0" dirty="0" smtClean="0"/>
              <a:t> above email for any trial related correspondence. </a:t>
            </a:r>
          </a:p>
          <a:p>
            <a:endParaRPr lang="en-GB" baseline="0" dirty="0" smtClean="0"/>
          </a:p>
          <a:p>
            <a:r>
              <a:rPr lang="en-GB" baseline="0" dirty="0" smtClean="0"/>
              <a:t>Please refer to our website for any study documents, contacts, slideshow etc. </a:t>
            </a:r>
          </a:p>
          <a:p>
            <a:endParaRPr lang="en-GB" baseline="0" dirty="0" smtClean="0"/>
          </a:p>
          <a:p>
            <a:r>
              <a:rPr lang="en-GB" baseline="0" dirty="0" smtClean="0"/>
              <a:t>We are also twitter active, you are welcome to follow us if you wish.</a:t>
            </a:r>
          </a:p>
          <a:p>
            <a:endParaRPr lang="en-GB" dirty="0"/>
          </a:p>
        </p:txBody>
      </p:sp>
      <p:sp>
        <p:nvSpPr>
          <p:cNvPr id="4" name="Slide Number Placeholder 3"/>
          <p:cNvSpPr>
            <a:spLocks noGrp="1"/>
          </p:cNvSpPr>
          <p:nvPr>
            <p:ph type="sldNum" sz="quarter" idx="10"/>
          </p:nvPr>
        </p:nvSpPr>
        <p:spPr/>
        <p:txBody>
          <a:bodyPr/>
          <a:lstStyle/>
          <a:p>
            <a:fld id="{78367083-E7D7-4488-A82F-B49360CA5645}" type="slidenum">
              <a:rPr lang="en-GB" smtClean="0"/>
              <a:pPr/>
              <a:t>2</a:t>
            </a:fld>
            <a:endParaRPr lang="en-GB"/>
          </a:p>
        </p:txBody>
      </p:sp>
    </p:spTree>
    <p:extLst>
      <p:ext uri="{BB962C8B-B14F-4D97-AF65-F5344CB8AC3E}">
        <p14:creationId xmlns:p14="http://schemas.microsoft.com/office/powerpoint/2010/main" val="1771298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refer to the definition</a:t>
            </a:r>
            <a:r>
              <a:rPr lang="en-US" baseline="0" dirty="0" smtClean="0"/>
              <a:t> appendix for definitions for complications. </a:t>
            </a:r>
          </a:p>
          <a:p>
            <a:endParaRPr lang="en-US" baseline="0" dirty="0" smtClean="0"/>
          </a:p>
          <a:p>
            <a:r>
              <a:rPr lang="en-US" baseline="0" dirty="0" smtClean="0"/>
              <a:t>We would like the PI to be involved in the follow up if there are any questions about complications. PI should verify the primary outcome cases.</a:t>
            </a:r>
            <a:endParaRPr lang="en-US" dirty="0"/>
          </a:p>
        </p:txBody>
      </p:sp>
      <p:sp>
        <p:nvSpPr>
          <p:cNvPr id="4" name="Slide Number Placeholder 3"/>
          <p:cNvSpPr>
            <a:spLocks noGrp="1"/>
          </p:cNvSpPr>
          <p:nvPr>
            <p:ph type="sldNum" sz="quarter" idx="10"/>
          </p:nvPr>
        </p:nvSpPr>
        <p:spPr/>
        <p:txBody>
          <a:bodyPr/>
          <a:lstStyle/>
          <a:p>
            <a:fld id="{78367083-E7D7-4488-A82F-B49360CA5645}" type="slidenum">
              <a:rPr lang="en-GB" smtClean="0"/>
              <a:pPr/>
              <a:t>21</a:t>
            </a:fld>
            <a:endParaRPr lang="en-GB"/>
          </a:p>
        </p:txBody>
      </p:sp>
    </p:spTree>
    <p:extLst>
      <p:ext uri="{BB962C8B-B14F-4D97-AF65-F5344CB8AC3E}">
        <p14:creationId xmlns:p14="http://schemas.microsoft.com/office/powerpoint/2010/main" val="2717829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by default</a:t>
            </a:r>
            <a:r>
              <a:rPr lang="en-US" baseline="0" dirty="0" smtClean="0"/>
              <a:t> ask EQ-5D questions to the patient rather than a family member if possible. As the questionnaire is embedded in the CRF, please do not give the CRF to the patient to fill in as it is not a patient facing document and has not been approved by the respective regulatory bodies.</a:t>
            </a:r>
          </a:p>
        </p:txBody>
      </p:sp>
      <p:sp>
        <p:nvSpPr>
          <p:cNvPr id="4" name="Slide Number Placeholder 3"/>
          <p:cNvSpPr>
            <a:spLocks noGrp="1"/>
          </p:cNvSpPr>
          <p:nvPr>
            <p:ph type="sldNum" sz="quarter" idx="10"/>
          </p:nvPr>
        </p:nvSpPr>
        <p:spPr/>
        <p:txBody>
          <a:bodyPr/>
          <a:lstStyle/>
          <a:p>
            <a:fld id="{78367083-E7D7-4488-A82F-B49360CA5645}" type="slidenum">
              <a:rPr lang="en-GB" smtClean="0"/>
              <a:pPr/>
              <a:t>22</a:t>
            </a:fld>
            <a:endParaRPr lang="en-GB"/>
          </a:p>
        </p:txBody>
      </p:sp>
    </p:spTree>
    <p:extLst>
      <p:ext uri="{BB962C8B-B14F-4D97-AF65-F5344CB8AC3E}">
        <p14:creationId xmlns:p14="http://schemas.microsoft.com/office/powerpoint/2010/main" val="3155370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dirty="0" smtClean="0"/>
              <a:t>Please enter the data to the eCRF in a timely manner</a:t>
            </a:r>
            <a:r>
              <a:rPr lang="en-GB" baseline="0" dirty="0" smtClean="0"/>
              <a:t> to ensure high quality data. This gives us an overview for how the intervention is being delivered at your site.</a:t>
            </a:r>
          </a:p>
          <a:p>
            <a:endParaRPr lang="en-GB" baseline="0" dirty="0" smtClean="0"/>
          </a:p>
          <a:p>
            <a:r>
              <a:rPr lang="en-GB" baseline="0" dirty="0" smtClean="0"/>
              <a:t>Visit the patient while they are still in hospital, then there is no need to request notes. Additionally you might be able to clarify the complications with the clinician if necessary.</a:t>
            </a:r>
            <a:endParaRPr lang="en-GB" dirty="0" smtClean="0"/>
          </a:p>
          <a:p>
            <a:endParaRPr lang="en-GB" dirty="0" smtClean="0"/>
          </a:p>
          <a:p>
            <a:r>
              <a:rPr lang="en-GB" dirty="0" smtClean="0"/>
              <a:t>Length of stay (critical care stay and hospital admission): &lt;1 = 1 day, 25-48 hours = 2 days etc.</a:t>
            </a:r>
          </a:p>
          <a:p>
            <a:endParaRPr lang="en-GB" dirty="0" smtClean="0"/>
          </a:p>
          <a:p>
            <a:r>
              <a:rPr lang="en-GB" dirty="0" smtClean="0"/>
              <a:t>Duration of mechanical ventilation: cumulative duration within 30 days of rand.</a:t>
            </a:r>
          </a:p>
          <a:p>
            <a:endParaRPr lang="en-GB" dirty="0" smtClean="0"/>
          </a:p>
          <a:p>
            <a:r>
              <a:rPr lang="en-GB" dirty="0" smtClean="0"/>
              <a:t>Data should always be documented in the research notes so they don’t get lost.</a:t>
            </a:r>
            <a:r>
              <a:rPr lang="en-GB" baseline="0" dirty="0" smtClean="0"/>
              <a:t> Monitor should be able to reproduce CRF from patient notes (both eCRF and paper). We would encourage you to take a copy of the relevant sections of the CRF for source data verification purposes. For example take a copy of the sections where the patient meets the criteria for pneumonia.</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Active cancer: </a:t>
            </a:r>
            <a:r>
              <a:rPr lang="en-US" sz="1200" kern="1200" dirty="0" smtClean="0">
                <a:solidFill>
                  <a:schemeClr val="tx1"/>
                </a:solidFill>
                <a:effectLst/>
                <a:latin typeface="+mn-lt"/>
                <a:ea typeface="+mn-ea"/>
                <a:cs typeface="+mn-cs"/>
              </a:rPr>
              <a:t>A current diagnosis of cancer excluding non-melanoma skin cancers. A previous diagnosis of cancer where the patient underwent curative treatment with remission is not considered active cancer. A surgical procedure where the indication is a presumed diagnosis of cancer, but which has not yet been confirmed with histology, should be considered active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PI’s account will be verified</a:t>
            </a:r>
            <a:r>
              <a:rPr lang="en-US" sz="1200" kern="1200" baseline="0" dirty="0" smtClean="0">
                <a:solidFill>
                  <a:schemeClr val="tx1"/>
                </a:solidFill>
                <a:effectLst/>
                <a:latin typeface="+mn-lt"/>
                <a:ea typeface="+mn-ea"/>
                <a:cs typeface="+mn-cs"/>
              </a:rPr>
              <a:t> by the central coordinating team. After which the PI can verify the rest of the team’s accounts.</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8367083-E7D7-4488-A82F-B49360CA5645}" type="slidenum">
              <a:rPr lang="en-GB" smtClean="0"/>
              <a:pPr/>
              <a:t>24</a:t>
            </a:fld>
            <a:endParaRPr lang="en-GB"/>
          </a:p>
        </p:txBody>
      </p:sp>
    </p:spTree>
    <p:extLst>
      <p:ext uri="{BB962C8B-B14F-4D97-AF65-F5344CB8AC3E}">
        <p14:creationId xmlns:p14="http://schemas.microsoft.com/office/powerpoint/2010/main" val="292465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would be sensible to keep a log of the investigator</a:t>
            </a:r>
            <a:r>
              <a:rPr lang="en-US" baseline="0" dirty="0" smtClean="0"/>
              <a:t> that </a:t>
            </a:r>
            <a:r>
              <a:rPr lang="en-US" baseline="0" dirty="0" err="1" smtClean="0"/>
              <a:t>randomises</a:t>
            </a:r>
            <a:r>
              <a:rPr lang="en-US" baseline="0" dirty="0" smtClean="0"/>
              <a:t> +/- helps with the trial intervention and keeps an eye on the patient for the first 24h for AEs, so that the follow up can be done by a team member who is unaware of trial group allocation.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Person doing the primary outcome assessment needs to be unaware of the allocation.</a:t>
            </a:r>
            <a:endParaRPr lang="en-US" dirty="0" smtClean="0"/>
          </a:p>
          <a:p>
            <a:endParaRPr lang="en-US" dirty="0"/>
          </a:p>
        </p:txBody>
      </p:sp>
      <p:sp>
        <p:nvSpPr>
          <p:cNvPr id="4" name="Slide Number Placeholder 3"/>
          <p:cNvSpPr>
            <a:spLocks noGrp="1"/>
          </p:cNvSpPr>
          <p:nvPr>
            <p:ph type="sldNum" sz="quarter" idx="10"/>
          </p:nvPr>
        </p:nvSpPr>
        <p:spPr/>
        <p:txBody>
          <a:bodyPr/>
          <a:lstStyle/>
          <a:p>
            <a:fld id="{78367083-E7D7-4488-A82F-B49360CA5645}" type="slidenum">
              <a:rPr lang="en-GB" smtClean="0"/>
              <a:pPr/>
              <a:t>25</a:t>
            </a:fld>
            <a:endParaRPr lang="en-GB"/>
          </a:p>
        </p:txBody>
      </p:sp>
    </p:spTree>
    <p:extLst>
      <p:ext uri="{BB962C8B-B14F-4D97-AF65-F5344CB8AC3E}">
        <p14:creationId xmlns:p14="http://schemas.microsoft.com/office/powerpoint/2010/main" val="2947332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will be reported in the main trial report as per OPTIMISE.</a:t>
            </a:r>
            <a:endParaRPr lang="en-GB" dirty="0"/>
          </a:p>
        </p:txBody>
      </p:sp>
      <p:sp>
        <p:nvSpPr>
          <p:cNvPr id="4" name="Slide Number Placeholder 3"/>
          <p:cNvSpPr>
            <a:spLocks noGrp="1"/>
          </p:cNvSpPr>
          <p:nvPr>
            <p:ph type="sldNum" sz="quarter" idx="10"/>
          </p:nvPr>
        </p:nvSpPr>
        <p:spPr/>
        <p:txBody>
          <a:bodyPr/>
          <a:lstStyle/>
          <a:p>
            <a:fld id="{78367083-E7D7-4488-A82F-B49360CA5645}" type="slidenum">
              <a:rPr lang="en-GB" smtClean="0"/>
              <a:pPr/>
              <a:t>26</a:t>
            </a:fld>
            <a:endParaRPr lang="en-GB"/>
          </a:p>
        </p:txBody>
      </p:sp>
    </p:spTree>
    <p:extLst>
      <p:ext uri="{BB962C8B-B14F-4D97-AF65-F5344CB8AC3E}">
        <p14:creationId xmlns:p14="http://schemas.microsoft.com/office/powerpoint/2010/main" val="1771298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Failure to administer CPAP to patients in the intervention group. This includes patients that unexpectedly remain intubated after surgery, or where CPAP is started more than twelve hours after the end of surgery. We would like 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minimise</a:t>
            </a:r>
            <a:r>
              <a:rPr lang="en-US" sz="1200" kern="1200" baseline="0" dirty="0" smtClean="0">
                <a:solidFill>
                  <a:schemeClr val="tx1"/>
                </a:solidFill>
                <a:effectLst/>
                <a:latin typeface="+mn-lt"/>
                <a:ea typeface="+mn-ea"/>
                <a:cs typeface="+mn-cs"/>
              </a:rPr>
              <a:t> the occasions where the patient in the intervention group does not receive any CPAP. This could be prevented by holding off </a:t>
            </a:r>
            <a:r>
              <a:rPr lang="en-US" sz="1200" kern="1200" baseline="0" dirty="0" err="1" smtClean="0">
                <a:solidFill>
                  <a:schemeClr val="tx1"/>
                </a:solidFill>
                <a:effectLst/>
                <a:latin typeface="+mn-lt"/>
                <a:ea typeface="+mn-ea"/>
                <a:cs typeface="+mn-cs"/>
              </a:rPr>
              <a:t>randomisation</a:t>
            </a:r>
            <a:r>
              <a:rPr lang="en-US" sz="1200" kern="1200" baseline="0" dirty="0" smtClean="0">
                <a:solidFill>
                  <a:schemeClr val="tx1"/>
                </a:solidFill>
                <a:effectLst/>
                <a:latin typeface="+mn-lt"/>
                <a:ea typeface="+mn-ea"/>
                <a:cs typeface="+mn-cs"/>
              </a:rPr>
              <a:t> as long as possible. </a:t>
            </a:r>
            <a:endParaRPr lang="en-US"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rgbClr val="000099"/>
              </a:solidFill>
              <a:latin typeface="Arial"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000099"/>
                </a:solidFill>
                <a:latin typeface="Arial" charset="0"/>
              </a:rPr>
              <a:t>Ideally</a:t>
            </a:r>
            <a:r>
              <a:rPr lang="en-GB" baseline="0" dirty="0" smtClean="0">
                <a:solidFill>
                  <a:srgbClr val="000099"/>
                </a:solidFill>
                <a:latin typeface="Arial" charset="0"/>
              </a:rPr>
              <a:t>, the patients should receive the full 4h over the course of 12h. If the patient asks for the CPAP mask to be removed, we would encourage you to offer it again after a short break. On the CRF please record the total duration of CPAP within 12h.</a:t>
            </a:r>
            <a:endParaRPr lang="en-GB" dirty="0" smtClean="0">
              <a:solidFill>
                <a:srgbClr val="000099"/>
              </a:solidFill>
              <a:latin typeface="Arial"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rgbClr val="000099"/>
              </a:solidFill>
              <a:latin typeface="Arial"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000099"/>
                </a:solidFill>
                <a:latin typeface="Arial" charset="0"/>
              </a:rPr>
              <a:t>Brief interruptions to CPAP to adjust mask, for oral care or routine nursing care are considered part of the intervention. However, if the interruption is prolonged this should be considered a protocol deviation.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rgbClr val="000099"/>
              </a:solidFill>
              <a:latin typeface="Arial"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000099"/>
                </a:solidFill>
                <a:latin typeface="Arial" charset="0"/>
              </a:rPr>
              <a:t>Record</a:t>
            </a:r>
            <a:r>
              <a:rPr lang="en-GB" baseline="0" dirty="0" smtClean="0">
                <a:solidFill>
                  <a:srgbClr val="000099"/>
                </a:solidFill>
                <a:latin typeface="Arial" charset="0"/>
              </a:rPr>
              <a:t> in the CRF supplementary form – protocol deviations. If the deviation does not  fit into any of these categories, please record as “Other”.</a:t>
            </a:r>
            <a:endParaRPr lang="en-GB" dirty="0" smtClean="0">
              <a:solidFill>
                <a:srgbClr val="000099"/>
              </a:solidFill>
              <a:latin typeface="Arial"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rgbClr val="000099"/>
              </a:solidFill>
              <a:latin typeface="Arial"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rgbClr val="000099"/>
              </a:solidFill>
              <a:latin typeface="Arial"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rgbClr val="000099"/>
              </a:solidFill>
              <a:latin typeface="Arial" charset="0"/>
            </a:endParaRPr>
          </a:p>
          <a:p>
            <a:endParaRPr lang="en-GB" dirty="0"/>
          </a:p>
        </p:txBody>
      </p:sp>
      <p:sp>
        <p:nvSpPr>
          <p:cNvPr id="4" name="Slide Number Placeholder 3"/>
          <p:cNvSpPr>
            <a:spLocks noGrp="1"/>
          </p:cNvSpPr>
          <p:nvPr>
            <p:ph type="sldNum" sz="quarter" idx="10"/>
          </p:nvPr>
        </p:nvSpPr>
        <p:spPr/>
        <p:txBody>
          <a:bodyPr/>
          <a:lstStyle/>
          <a:p>
            <a:fld id="{78367083-E7D7-4488-A82F-B49360CA5645}" type="slidenum">
              <a:rPr lang="en-GB" smtClean="0"/>
              <a:pPr/>
              <a:t>27</a:t>
            </a:fld>
            <a:endParaRPr lang="en-GB"/>
          </a:p>
        </p:txBody>
      </p:sp>
    </p:spTree>
    <p:extLst>
      <p:ext uri="{BB962C8B-B14F-4D97-AF65-F5344CB8AC3E}">
        <p14:creationId xmlns:p14="http://schemas.microsoft.com/office/powerpoint/2010/main" val="1242659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lvl="1">
              <a:lnSpc>
                <a:spcPct val="200000"/>
              </a:lnSpc>
              <a:buFont typeface="Arial" pitchFamily="34" charset="0"/>
              <a:buNone/>
            </a:pPr>
            <a:r>
              <a:rPr lang="en-GB" dirty="0" smtClean="0">
                <a:solidFill>
                  <a:srgbClr val="000099"/>
                </a:solidFill>
                <a:latin typeface="Arial" charset="0"/>
              </a:rPr>
              <a:t>CPAP is a very safe treatment – unexpected side effects unlikely to occur.</a:t>
            </a:r>
          </a:p>
          <a:p>
            <a:pPr lvl="1">
              <a:lnSpc>
                <a:spcPct val="200000"/>
              </a:lnSpc>
              <a:buFont typeface="Arial" pitchFamily="34" charset="0"/>
              <a:buNone/>
            </a:pPr>
            <a:endParaRPr lang="en-US" dirty="0" smtClean="0">
              <a:solidFill>
                <a:srgbClr val="000099"/>
              </a:solidFill>
              <a:latin typeface="Arial" charset="0"/>
            </a:endParaRPr>
          </a:p>
          <a:p>
            <a:pPr lvl="1">
              <a:lnSpc>
                <a:spcPct val="200000"/>
              </a:lnSpc>
              <a:buFont typeface="Arial" pitchFamily="34" charset="0"/>
              <a:buNone/>
            </a:pPr>
            <a:r>
              <a:rPr lang="en-US" dirty="0" smtClean="0">
                <a:solidFill>
                  <a:srgbClr val="000099"/>
                </a:solidFill>
                <a:latin typeface="Arial" charset="0"/>
              </a:rPr>
              <a:t>Only adverse</a:t>
            </a:r>
            <a:r>
              <a:rPr lang="en-US" baseline="0" dirty="0" smtClean="0">
                <a:solidFill>
                  <a:srgbClr val="000099"/>
                </a:solidFill>
                <a:latin typeface="Arial" charset="0"/>
              </a:rPr>
              <a:t> events clearly related to the use of CPAP should be recorded using the PRISM adverse event reporting form (an appendix to the CRF). Therefore the patients in the control group cannot have an AE.</a:t>
            </a:r>
          </a:p>
          <a:p>
            <a:pPr lvl="1">
              <a:lnSpc>
                <a:spcPct val="200000"/>
              </a:lnSpc>
              <a:buFont typeface="Arial" pitchFamily="34" charset="0"/>
              <a:buNone/>
            </a:pPr>
            <a:endParaRPr lang="en-US" baseline="0" dirty="0" smtClean="0">
              <a:solidFill>
                <a:srgbClr val="000099"/>
              </a:solidFill>
              <a:latin typeface="Arial" charset="0"/>
            </a:endParaRPr>
          </a:p>
          <a:p>
            <a:pPr marL="457200" marR="0" lvl="1" indent="0" algn="l" defTabSz="914400" rtl="0" eaLnBrk="1" fontAlgn="auto" latinLnBrk="0" hangingPunct="1">
              <a:lnSpc>
                <a:spcPct val="200000"/>
              </a:lnSpc>
              <a:spcBef>
                <a:spcPts val="0"/>
              </a:spcBef>
              <a:spcAft>
                <a:spcPts val="0"/>
              </a:spcAft>
              <a:buClrTx/>
              <a:buSzTx/>
              <a:buFont typeface="Arial" pitchFamily="34" charset="0"/>
              <a:buNone/>
              <a:tabLst/>
              <a:defRPr/>
            </a:pPr>
            <a:r>
              <a:rPr lang="en-GB" dirty="0" smtClean="0">
                <a:solidFill>
                  <a:srgbClr val="000099"/>
                </a:solidFill>
                <a:latin typeface="Arial" charset="0"/>
              </a:rPr>
              <a:t>Please keep the PI involved</a:t>
            </a:r>
            <a:r>
              <a:rPr lang="en-GB" baseline="0" dirty="0" smtClean="0">
                <a:solidFill>
                  <a:srgbClr val="000099"/>
                </a:solidFill>
                <a:latin typeface="Arial" charset="0"/>
              </a:rPr>
              <a:t> when reporting AEs, the PI should confirm the</a:t>
            </a:r>
            <a:r>
              <a:rPr lang="en-GB" dirty="0" smtClean="0">
                <a:solidFill>
                  <a:srgbClr val="000099"/>
                </a:solidFill>
                <a:latin typeface="Arial" charset="0"/>
              </a:rPr>
              <a:t> relatedness to CPAP</a:t>
            </a:r>
            <a:r>
              <a:rPr lang="en-GB" baseline="0" dirty="0" smtClean="0">
                <a:solidFill>
                  <a:srgbClr val="000099"/>
                </a:solidFill>
                <a:latin typeface="Arial" charset="0"/>
              </a:rPr>
              <a:t> (this cannot be delegated to anyone else)</a:t>
            </a:r>
            <a:endParaRPr lang="en-GB" dirty="0" smtClean="0">
              <a:solidFill>
                <a:srgbClr val="000099"/>
              </a:solidFill>
              <a:latin typeface="Arial" charset="0"/>
            </a:endParaRPr>
          </a:p>
          <a:p>
            <a:pPr lvl="1">
              <a:lnSpc>
                <a:spcPct val="200000"/>
              </a:lnSpc>
              <a:buFont typeface="Arial" pitchFamily="34" charset="0"/>
              <a:buNone/>
            </a:pPr>
            <a:endParaRPr lang="en-US" dirty="0" smtClean="0">
              <a:solidFill>
                <a:srgbClr val="000099"/>
              </a:solidFill>
              <a:latin typeface="Arial" charset="0"/>
            </a:endParaRPr>
          </a:p>
          <a:p>
            <a:pPr lvl="1">
              <a:lnSpc>
                <a:spcPct val="200000"/>
              </a:lnSpc>
              <a:buFont typeface="Arial" pitchFamily="34" charset="0"/>
              <a:buNone/>
            </a:pPr>
            <a:r>
              <a:rPr lang="en-US" baseline="0" dirty="0" smtClean="0">
                <a:solidFill>
                  <a:srgbClr val="000099"/>
                </a:solidFill>
                <a:latin typeface="Arial" charset="0"/>
              </a:rPr>
              <a:t>We have an AE SOP with a predefined list of events. If they are not on the list, please record under “other”.</a:t>
            </a:r>
          </a:p>
          <a:p>
            <a:pPr lvl="1">
              <a:lnSpc>
                <a:spcPct val="200000"/>
              </a:lnSpc>
              <a:buFont typeface="Arial" pitchFamily="34" charset="0"/>
              <a:buNone/>
            </a:pPr>
            <a:endParaRPr lang="en-US" baseline="0" dirty="0" smtClean="0">
              <a:solidFill>
                <a:srgbClr val="000099"/>
              </a:solidFill>
              <a:latin typeface="Arial" charset="0"/>
            </a:endParaRPr>
          </a:p>
          <a:p>
            <a:pPr lvl="1">
              <a:lnSpc>
                <a:spcPct val="200000"/>
              </a:lnSpc>
              <a:buFont typeface="Arial" pitchFamily="34" charset="0"/>
              <a:buNone/>
            </a:pPr>
            <a:r>
              <a:rPr lang="en-US" baseline="0" dirty="0" smtClean="0">
                <a:solidFill>
                  <a:srgbClr val="000099"/>
                </a:solidFill>
                <a:latin typeface="Arial" charset="0"/>
              </a:rPr>
              <a:t>It is up to the clinician to decide whether it is safe for CPAP to continue.</a:t>
            </a:r>
          </a:p>
          <a:p>
            <a:pPr lvl="1">
              <a:lnSpc>
                <a:spcPct val="200000"/>
              </a:lnSpc>
              <a:buFont typeface="Arial" pitchFamily="34" charset="0"/>
              <a:buNone/>
            </a:pPr>
            <a:endParaRPr lang="en-GB" dirty="0" smtClean="0">
              <a:solidFill>
                <a:srgbClr val="000099"/>
              </a:solidFill>
              <a:latin typeface="Arial" charset="0"/>
            </a:endParaRPr>
          </a:p>
          <a:p>
            <a:pPr lvl="1">
              <a:lnSpc>
                <a:spcPct val="200000"/>
              </a:lnSpc>
              <a:buFont typeface="Arial" pitchFamily="34" charset="0"/>
              <a:buNone/>
            </a:pPr>
            <a:r>
              <a:rPr lang="en-GB" dirty="0" smtClean="0">
                <a:solidFill>
                  <a:srgbClr val="000099"/>
                </a:solidFill>
                <a:latin typeface="Arial" charset="0"/>
              </a:rPr>
              <a:t>Please</a:t>
            </a:r>
            <a:r>
              <a:rPr lang="en-GB" baseline="0" dirty="0" smtClean="0">
                <a:solidFill>
                  <a:srgbClr val="000099"/>
                </a:solidFill>
                <a:latin typeface="Arial" charset="0"/>
              </a:rPr>
              <a:t> only record clinically significant events </a:t>
            </a:r>
            <a:r>
              <a:rPr lang="en-GB" baseline="0" dirty="0" err="1" smtClean="0">
                <a:solidFill>
                  <a:srgbClr val="000099"/>
                </a:solidFill>
                <a:latin typeface="Arial" charset="0"/>
              </a:rPr>
              <a:t>i.e</a:t>
            </a:r>
            <a:r>
              <a:rPr lang="en-GB" baseline="0" dirty="0" smtClean="0">
                <a:solidFill>
                  <a:srgbClr val="000099"/>
                </a:solidFill>
                <a:latin typeface="Arial" charset="0"/>
              </a:rPr>
              <a:t> events you would record in the patient’s notes.</a:t>
            </a:r>
          </a:p>
          <a:p>
            <a:pPr lvl="1">
              <a:lnSpc>
                <a:spcPct val="200000"/>
              </a:lnSpc>
              <a:buFont typeface="Arial" pitchFamily="34" charset="0"/>
              <a:buNone/>
            </a:pPr>
            <a:endParaRPr lang="en-GB" baseline="0" dirty="0" smtClean="0">
              <a:solidFill>
                <a:srgbClr val="000099"/>
              </a:solidFill>
              <a:latin typeface="Arial" charset="0"/>
            </a:endParaRPr>
          </a:p>
          <a:p>
            <a:pPr lvl="1">
              <a:lnSpc>
                <a:spcPct val="200000"/>
              </a:lnSpc>
              <a:buFont typeface="Arial" pitchFamily="34" charset="0"/>
              <a:buNone/>
            </a:pPr>
            <a:r>
              <a:rPr lang="en-GB" baseline="0" dirty="0" smtClean="0">
                <a:solidFill>
                  <a:srgbClr val="000099"/>
                </a:solidFill>
                <a:latin typeface="Arial" charset="0"/>
              </a:rPr>
              <a:t>For both: AEs and protocol deviations, please fill in a supplementary form at the end of the CRF and on the database. Please note the forms cannot be edited on the database for audit trail purposes. If you have any questions on what to include, please give get in touch.</a:t>
            </a:r>
            <a:endParaRPr lang="en-GB" dirty="0"/>
          </a:p>
        </p:txBody>
      </p:sp>
      <p:sp>
        <p:nvSpPr>
          <p:cNvPr id="4" name="Slide Number Placeholder 3"/>
          <p:cNvSpPr>
            <a:spLocks noGrp="1"/>
          </p:cNvSpPr>
          <p:nvPr>
            <p:ph type="sldNum" sz="quarter" idx="10"/>
          </p:nvPr>
        </p:nvSpPr>
        <p:spPr/>
        <p:txBody>
          <a:bodyPr/>
          <a:lstStyle/>
          <a:p>
            <a:fld id="{78367083-E7D7-4488-A82F-B49360CA5645}" type="slidenum">
              <a:rPr lang="en-GB" smtClean="0"/>
              <a:pPr/>
              <a:t>28</a:t>
            </a:fld>
            <a:endParaRPr lang="en-GB"/>
          </a:p>
        </p:txBody>
      </p:sp>
    </p:spTree>
    <p:extLst>
      <p:ext uri="{BB962C8B-B14F-4D97-AF65-F5344CB8AC3E}">
        <p14:creationId xmlns:p14="http://schemas.microsoft.com/office/powerpoint/2010/main" val="1771298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1">
              <a:lnSpc>
                <a:spcPct val="200000"/>
              </a:lnSpc>
              <a:buFont typeface="Arial" pitchFamily="34" charset="0"/>
              <a:buNone/>
            </a:pPr>
            <a:r>
              <a:rPr lang="en-US" baseline="0" dirty="0" smtClean="0">
                <a:solidFill>
                  <a:srgbClr val="000099"/>
                </a:solidFill>
                <a:latin typeface="+mn-lt"/>
              </a:rPr>
              <a:t>To enter an adverse event for a patient, click on Worklists, then ‘manage CRFs from your site’</a:t>
            </a:r>
          </a:p>
          <a:p>
            <a:pPr lvl="1">
              <a:lnSpc>
                <a:spcPct val="200000"/>
              </a:lnSpc>
              <a:buFont typeface="Arial" pitchFamily="34" charset="0"/>
              <a:buNone/>
            </a:pPr>
            <a:endParaRPr lang="en-US" baseline="0" dirty="0" smtClean="0">
              <a:solidFill>
                <a:srgbClr val="000099"/>
              </a:solidFill>
              <a:latin typeface="+mn-lt"/>
            </a:endParaRPr>
          </a:p>
          <a:p>
            <a:pPr lvl="1">
              <a:lnSpc>
                <a:spcPct val="200000"/>
              </a:lnSpc>
              <a:buFont typeface="Arial" pitchFamily="34" charset="0"/>
              <a:buNone/>
            </a:pPr>
            <a:r>
              <a:rPr lang="en-US" baseline="0" dirty="0" smtClean="0">
                <a:solidFill>
                  <a:srgbClr val="000099"/>
                </a:solidFill>
                <a:latin typeface="+mn-lt"/>
              </a:rPr>
              <a:t>Select the patient number by clicking ‘action’ and using the dropdown menu to record adverse event and select</a:t>
            </a:r>
          </a:p>
          <a:p>
            <a:pPr lvl="1">
              <a:lnSpc>
                <a:spcPct val="200000"/>
              </a:lnSpc>
              <a:buFont typeface="Arial" pitchFamily="34" charset="0"/>
              <a:buNone/>
            </a:pPr>
            <a:endParaRPr lang="en-US" baseline="0" dirty="0" smtClean="0">
              <a:solidFill>
                <a:srgbClr val="000099"/>
              </a:solidFill>
              <a:latin typeface="+mn-lt"/>
            </a:endParaRPr>
          </a:p>
          <a:p>
            <a:pPr lvl="1">
              <a:lnSpc>
                <a:spcPct val="200000"/>
              </a:lnSpc>
              <a:buFont typeface="Arial" pitchFamily="34" charset="0"/>
              <a:buNone/>
            </a:pPr>
            <a:r>
              <a:rPr lang="en-US" baseline="0" dirty="0" smtClean="0">
                <a:solidFill>
                  <a:srgbClr val="000099"/>
                </a:solidFill>
                <a:latin typeface="+mn-lt"/>
              </a:rPr>
              <a:t>The AE form will be brought up. Complete with accurate information making sure to enter a description (not viewable on this slide) then submit</a:t>
            </a:r>
          </a:p>
          <a:p>
            <a:pPr lvl="1">
              <a:lnSpc>
                <a:spcPct val="200000"/>
              </a:lnSpc>
              <a:buFont typeface="Arial" pitchFamily="34" charset="0"/>
              <a:buNone/>
            </a:pPr>
            <a:endParaRPr lang="en-US" baseline="0" dirty="0" smtClean="0">
              <a:solidFill>
                <a:srgbClr val="000099"/>
              </a:solidFill>
              <a:latin typeface="+mn-lt"/>
            </a:endParaRPr>
          </a:p>
          <a:p>
            <a:pPr lvl="1">
              <a:lnSpc>
                <a:spcPct val="200000"/>
              </a:lnSpc>
              <a:buFont typeface="Arial" pitchFamily="34" charset="0"/>
              <a:buNone/>
            </a:pPr>
            <a:r>
              <a:rPr lang="en-US" baseline="0" dirty="0" smtClean="0">
                <a:solidFill>
                  <a:srgbClr val="000099"/>
                </a:solidFill>
                <a:latin typeface="+mn-lt"/>
              </a:rPr>
              <a:t>You will be able to see AEs from your site by clicking worklists and ‘recorded adverse events’</a:t>
            </a:r>
          </a:p>
          <a:p>
            <a:pPr lvl="1">
              <a:lnSpc>
                <a:spcPct val="200000"/>
              </a:lnSpc>
              <a:buFont typeface="Arial" pitchFamily="34" charset="0"/>
              <a:buNone/>
            </a:pPr>
            <a:endParaRPr lang="en-US" baseline="0" dirty="0" smtClean="0">
              <a:solidFill>
                <a:srgbClr val="000099"/>
              </a:solidFill>
              <a:latin typeface="+mn-lt"/>
            </a:endParaRPr>
          </a:p>
          <a:p>
            <a:pPr lvl="1">
              <a:lnSpc>
                <a:spcPct val="200000"/>
              </a:lnSpc>
              <a:buFont typeface="Arial" pitchFamily="34" charset="0"/>
              <a:buNone/>
            </a:pPr>
            <a:r>
              <a:rPr lang="en-US" baseline="0" dirty="0" smtClean="0">
                <a:solidFill>
                  <a:srgbClr val="000099"/>
                </a:solidFill>
                <a:latin typeface="+mn-lt"/>
              </a:rPr>
              <a:t>Please do not include any patient identifiable data in the forms!</a:t>
            </a:r>
          </a:p>
          <a:p>
            <a:pPr lvl="1">
              <a:lnSpc>
                <a:spcPct val="200000"/>
              </a:lnSpc>
              <a:buFont typeface="Arial" pitchFamily="34" charset="0"/>
              <a:buNone/>
            </a:pPr>
            <a:endParaRPr lang="en-GB" dirty="0" smtClean="0">
              <a:solidFill>
                <a:srgbClr val="000099"/>
              </a:solidFill>
              <a:latin typeface="Arial" charset="0"/>
            </a:endParaRPr>
          </a:p>
          <a:p>
            <a:pPr lvl="1">
              <a:lnSpc>
                <a:spcPct val="200000"/>
              </a:lnSpc>
              <a:buFont typeface="Arial" pitchFamily="34" charset="0"/>
              <a:buNone/>
            </a:pPr>
            <a:endParaRPr lang="en-GB" dirty="0" smtClean="0">
              <a:solidFill>
                <a:srgbClr val="000099"/>
              </a:solidFill>
              <a:latin typeface="Arial" charset="0"/>
            </a:endParaRPr>
          </a:p>
          <a:p>
            <a:endParaRPr lang="en-GB" dirty="0"/>
          </a:p>
        </p:txBody>
      </p:sp>
      <p:sp>
        <p:nvSpPr>
          <p:cNvPr id="4" name="Slide Number Placeholder 3"/>
          <p:cNvSpPr>
            <a:spLocks noGrp="1"/>
          </p:cNvSpPr>
          <p:nvPr>
            <p:ph type="sldNum" sz="quarter" idx="10"/>
          </p:nvPr>
        </p:nvSpPr>
        <p:spPr/>
        <p:txBody>
          <a:bodyPr/>
          <a:lstStyle/>
          <a:p>
            <a:fld id="{78367083-E7D7-4488-A82F-B49360CA5645}" type="slidenum">
              <a:rPr lang="en-GB" smtClean="0"/>
              <a:pPr/>
              <a:t>29</a:t>
            </a:fld>
            <a:endParaRPr lang="en-GB"/>
          </a:p>
        </p:txBody>
      </p:sp>
    </p:spTree>
    <p:extLst>
      <p:ext uri="{BB962C8B-B14F-4D97-AF65-F5344CB8AC3E}">
        <p14:creationId xmlns:p14="http://schemas.microsoft.com/office/powerpoint/2010/main" val="17712984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an adverse event to be classified as serious, it must meet one of the above criteria. </a:t>
            </a:r>
          </a:p>
          <a:p>
            <a:endParaRPr lang="en-US" baseline="0" dirty="0" smtClean="0"/>
          </a:p>
          <a:p>
            <a:r>
              <a:rPr lang="en-US" baseline="0" dirty="0" smtClean="0"/>
              <a:t>If one of the above criteria is met, and the AE has been assessed by the PI as probably or definitely caused by CPAP, please record as appropriate on the adverse event form and notify the PRISM trial coordinating </a:t>
            </a:r>
            <a:r>
              <a:rPr lang="en-US" baseline="0" dirty="0" err="1" smtClean="0"/>
              <a:t>centre</a:t>
            </a:r>
            <a:r>
              <a:rPr lang="en-US" baseline="0" dirty="0" smtClean="0"/>
              <a:t> by email within 24 hours of becoming aware of the event. Please use the patient’s trial number and do not include patient identifiable information.</a:t>
            </a:r>
          </a:p>
          <a:p>
            <a:endParaRPr lang="en-US" baseline="0" dirty="0" smtClean="0"/>
          </a:p>
          <a:p>
            <a:r>
              <a:rPr lang="en-US" baseline="0" dirty="0" smtClean="0"/>
              <a:t>Please also complete the online </a:t>
            </a:r>
            <a:r>
              <a:rPr lang="en-US" baseline="0" dirty="0" err="1" smtClean="0"/>
              <a:t>eCRF</a:t>
            </a:r>
            <a:r>
              <a:rPr lang="en-US" baseline="0" dirty="0" smtClean="0"/>
              <a:t> and submit for review. The CI will assess and discuss with the PI as required. </a:t>
            </a:r>
            <a:endParaRPr lang="en-US" dirty="0" smtClean="0"/>
          </a:p>
          <a:p>
            <a:endParaRPr lang="en-US" dirty="0" smtClean="0"/>
          </a:p>
          <a:p>
            <a:r>
              <a:rPr lang="en-US" dirty="0" smtClean="0"/>
              <a:t>Complete a separate form for each adverse event.</a:t>
            </a:r>
            <a:endParaRPr lang="en-GB" dirty="0"/>
          </a:p>
        </p:txBody>
      </p:sp>
      <p:sp>
        <p:nvSpPr>
          <p:cNvPr id="4" name="Slide Number Placeholder 3"/>
          <p:cNvSpPr>
            <a:spLocks noGrp="1"/>
          </p:cNvSpPr>
          <p:nvPr>
            <p:ph type="sldNum" sz="quarter" idx="10"/>
          </p:nvPr>
        </p:nvSpPr>
        <p:spPr/>
        <p:txBody>
          <a:bodyPr/>
          <a:lstStyle/>
          <a:p>
            <a:fld id="{78367083-E7D7-4488-A82F-B49360CA5645}" type="slidenum">
              <a:rPr lang="en-GB" smtClean="0"/>
              <a:pPr/>
              <a:t>30</a:t>
            </a:fld>
            <a:endParaRPr lang="en-GB"/>
          </a:p>
        </p:txBody>
      </p:sp>
    </p:spTree>
    <p:extLst>
      <p:ext uri="{BB962C8B-B14F-4D97-AF65-F5344CB8AC3E}">
        <p14:creationId xmlns:p14="http://schemas.microsoft.com/office/powerpoint/2010/main" val="17712984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Diagram of previous points.</a:t>
            </a:r>
            <a:endParaRPr lang="en-GB" dirty="0"/>
          </a:p>
        </p:txBody>
      </p:sp>
      <p:sp>
        <p:nvSpPr>
          <p:cNvPr id="4" name="Slide Number Placeholder 3"/>
          <p:cNvSpPr>
            <a:spLocks noGrp="1"/>
          </p:cNvSpPr>
          <p:nvPr>
            <p:ph type="sldNum" sz="quarter" idx="10"/>
          </p:nvPr>
        </p:nvSpPr>
        <p:spPr/>
        <p:txBody>
          <a:bodyPr/>
          <a:lstStyle/>
          <a:p>
            <a:fld id="{78367083-E7D7-4488-A82F-B49360CA5645}" type="slidenum">
              <a:rPr lang="en-GB" smtClean="0"/>
              <a:pPr/>
              <a:t>31</a:t>
            </a:fld>
            <a:endParaRPr lang="en-GB"/>
          </a:p>
        </p:txBody>
      </p:sp>
    </p:spTree>
    <p:extLst>
      <p:ext uri="{BB962C8B-B14F-4D97-AF65-F5344CB8AC3E}">
        <p14:creationId xmlns:p14="http://schemas.microsoft.com/office/powerpoint/2010/main" val="1771298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smtClean="0"/>
              <a:t>The presence of any postoperative complication has a negative impact on survival</a:t>
            </a:r>
            <a:r>
              <a:rPr lang="en-GB" baseline="0" dirty="0" smtClean="0"/>
              <a:t> following surgery. </a:t>
            </a:r>
          </a:p>
          <a:p>
            <a:pPr marL="0" indent="0">
              <a:buFontTx/>
              <a:buNone/>
            </a:pPr>
            <a:endParaRPr lang="en-GB" baseline="0" dirty="0" smtClean="0"/>
          </a:p>
          <a:p>
            <a:pPr marL="0" indent="0">
              <a:buFontTx/>
              <a:buNone/>
            </a:pPr>
            <a:r>
              <a:rPr lang="en-GB" baseline="0" dirty="0" smtClean="0"/>
              <a:t>So preventing postoperative complications is a very important public health intervention.</a:t>
            </a:r>
          </a:p>
          <a:p>
            <a:pPr marL="0" indent="0">
              <a:buFontTx/>
              <a:buNone/>
            </a:pPr>
            <a:endParaRPr lang="en-GB" baseline="0" dirty="0" smtClean="0"/>
          </a:p>
          <a:p>
            <a:pPr marL="0" indent="0">
              <a:buFontTx/>
              <a:buNone/>
            </a:pPr>
            <a:r>
              <a:rPr lang="en-GB" baseline="0" dirty="0" smtClean="0"/>
              <a:t>We know that survival after surgery for patients who have complications is reduced.</a:t>
            </a:r>
          </a:p>
          <a:p>
            <a:pPr marL="0" indent="0">
              <a:buFontTx/>
              <a:buNone/>
            </a:pPr>
            <a:endParaRPr lang="en-GB" baseline="0" dirty="0" smtClean="0"/>
          </a:p>
          <a:p>
            <a:pPr marL="0" indent="0">
              <a:buFontTx/>
              <a:buNone/>
            </a:pPr>
            <a:r>
              <a:rPr lang="en-GB" baseline="0" dirty="0" smtClean="0"/>
              <a:t>The above graphs are data from </a:t>
            </a:r>
            <a:r>
              <a:rPr lang="en-GB" baseline="0" dirty="0" err="1" smtClean="0"/>
              <a:t>Khuri</a:t>
            </a:r>
            <a:r>
              <a:rPr lang="en-GB" baseline="0" dirty="0" smtClean="0"/>
              <a:t> and colleagues which show from the survival curves – the bottom curves are with complications and the top without</a:t>
            </a:r>
          </a:p>
          <a:p>
            <a:pPr marL="0" indent="0">
              <a:buFontTx/>
              <a:buNone/>
            </a:pPr>
            <a:endParaRPr lang="en-GB" baseline="0" dirty="0" smtClean="0"/>
          </a:p>
          <a:p>
            <a:pPr marL="0" indent="0">
              <a:buFontTx/>
              <a:buNone/>
            </a:pPr>
            <a:r>
              <a:rPr lang="en-GB" baseline="0" dirty="0" smtClean="0"/>
              <a:t>This effect is seen for all patients and patients with pulmonary complications</a:t>
            </a:r>
          </a:p>
          <a:p>
            <a:pPr marL="0" indent="0">
              <a:buFontTx/>
              <a:buNone/>
            </a:pPr>
            <a:endParaRPr lang="en-GB" baseline="0" dirty="0" smtClean="0"/>
          </a:p>
          <a:p>
            <a:pPr marL="0" indent="0">
              <a:buFontTx/>
              <a:buNone/>
            </a:pPr>
            <a:endParaRPr lang="en-GB" dirty="0" smtClean="0"/>
          </a:p>
        </p:txBody>
      </p:sp>
      <p:sp>
        <p:nvSpPr>
          <p:cNvPr id="4" name="Slide Number Placeholder 3"/>
          <p:cNvSpPr>
            <a:spLocks noGrp="1"/>
          </p:cNvSpPr>
          <p:nvPr>
            <p:ph type="sldNum" sz="quarter" idx="10"/>
          </p:nvPr>
        </p:nvSpPr>
        <p:spPr/>
        <p:txBody>
          <a:bodyPr/>
          <a:lstStyle/>
          <a:p>
            <a:fld id="{78367083-E7D7-4488-A82F-B49360CA5645}" type="slidenum">
              <a:rPr lang="en-GB" smtClean="0"/>
              <a:pPr/>
              <a:t>3</a:t>
            </a:fld>
            <a:endParaRPr lang="en-GB"/>
          </a:p>
        </p:txBody>
      </p:sp>
    </p:spTree>
    <p:extLst>
      <p:ext uri="{BB962C8B-B14F-4D97-AF65-F5344CB8AC3E}">
        <p14:creationId xmlns:p14="http://schemas.microsoft.com/office/powerpoint/2010/main" val="20980275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Withdrawal from the study will</a:t>
            </a:r>
            <a:r>
              <a:rPr lang="en-US" baseline="0" dirty="0" smtClean="0"/>
              <a:t> be defined by no data collection taking place past the point of withdrawal.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Participants must be asked whether we can still use data up to that date, or whether they would like their data removed from the database.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Patients should be encouraged to allow their data to continue to be collected following withdrawal</a:t>
            </a:r>
            <a:r>
              <a:rPr lang="en-US" baseline="0" dirty="0" smtClean="0"/>
              <a:t> – although obviously they are, of course, allowed to refuse this.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NB!</a:t>
            </a:r>
            <a:r>
              <a:rPr lang="en-US" baseline="0" dirty="0" smtClean="0"/>
              <a:t> Refusal of CPAP does not mean the patient is withdrawing from the study. If the patient refuses CPAP, please fill in a protocol deviation form.</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78367083-E7D7-4488-A82F-B49360CA5645}" type="slidenum">
              <a:rPr lang="en-GB" smtClean="0"/>
              <a:pPr/>
              <a:t>32</a:t>
            </a:fld>
            <a:endParaRPr lang="en-GB"/>
          </a:p>
        </p:txBody>
      </p:sp>
    </p:spTree>
    <p:extLst>
      <p:ext uri="{BB962C8B-B14F-4D97-AF65-F5344CB8AC3E}">
        <p14:creationId xmlns:p14="http://schemas.microsoft.com/office/powerpoint/2010/main" val="40160799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a:t>
            </a:r>
            <a:r>
              <a:rPr lang="en-US" baseline="0" dirty="0" smtClean="0"/>
              <a:t> be keeping patient identifiable information on the study database, which is encrypted in line with NHS requirements.</a:t>
            </a:r>
          </a:p>
          <a:p>
            <a:endParaRPr lang="en-US" baseline="0" dirty="0" smtClean="0"/>
          </a:p>
          <a:p>
            <a:r>
              <a:rPr lang="en-US" baseline="0" dirty="0" smtClean="0"/>
              <a:t>Please don’t send patient identifiable information by email as we do not have a secure email account. Always identify trial participants by trial number.</a:t>
            </a:r>
            <a:endParaRPr lang="en-GB" dirty="0"/>
          </a:p>
        </p:txBody>
      </p:sp>
      <p:sp>
        <p:nvSpPr>
          <p:cNvPr id="4" name="Slide Number Placeholder 3"/>
          <p:cNvSpPr>
            <a:spLocks noGrp="1"/>
          </p:cNvSpPr>
          <p:nvPr>
            <p:ph type="sldNum" sz="quarter" idx="10"/>
          </p:nvPr>
        </p:nvSpPr>
        <p:spPr/>
        <p:txBody>
          <a:bodyPr/>
          <a:lstStyle/>
          <a:p>
            <a:fld id="{78367083-E7D7-4488-A82F-B49360CA5645}" type="slidenum">
              <a:rPr lang="en-GB" smtClean="0"/>
              <a:pPr/>
              <a:t>33</a:t>
            </a:fld>
            <a:endParaRPr lang="en-GB"/>
          </a:p>
        </p:txBody>
      </p:sp>
    </p:spTree>
    <p:extLst>
      <p:ext uri="{BB962C8B-B14F-4D97-AF65-F5344CB8AC3E}">
        <p14:creationId xmlns:p14="http://schemas.microsoft.com/office/powerpoint/2010/main" val="17712984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SDV = source data verification. </a:t>
            </a:r>
          </a:p>
          <a:p>
            <a:endParaRPr lang="en-GB" dirty="0" smtClean="0"/>
          </a:p>
          <a:p>
            <a:r>
              <a:rPr lang="en-GB" dirty="0" smtClean="0"/>
              <a:t>Before</a:t>
            </a:r>
            <a:r>
              <a:rPr lang="en-GB" baseline="0" dirty="0" smtClean="0"/>
              <a:t> the visit we will let you know which patients will be reviewed, to allow you to request patient notes etc.</a:t>
            </a:r>
          </a:p>
          <a:p>
            <a:endParaRPr lang="en-GB" baseline="0" dirty="0" smtClean="0"/>
          </a:p>
          <a:p>
            <a:r>
              <a:rPr lang="en-GB" baseline="0" dirty="0" smtClean="0"/>
              <a:t>Self assessment only includes data entry from the CRF to eCRF in case there is any systematic errors in entering data.</a:t>
            </a:r>
          </a:p>
          <a:p>
            <a:endParaRPr lang="en-GB" baseline="0" dirty="0" smtClean="0"/>
          </a:p>
          <a:p>
            <a:r>
              <a:rPr lang="en-GB" baseline="0" dirty="0" smtClean="0"/>
              <a:t>We recommend to enter data after the 30-day follow up has been completed. If the follow ups have been outstanding for a while, we might send you reports to remind you about data entry.</a:t>
            </a:r>
          </a:p>
          <a:p>
            <a:endParaRPr lang="en-GB" baseline="0" dirty="0" smtClean="0"/>
          </a:p>
          <a:p>
            <a:r>
              <a:rPr lang="en-GB" baseline="0" dirty="0" smtClean="0"/>
              <a:t>You can keep an eye on your outstanding data on the database under “Worklists” and “Incomplete CRFs at your site”.</a:t>
            </a:r>
            <a:endParaRPr lang="en-GB" dirty="0"/>
          </a:p>
        </p:txBody>
      </p:sp>
      <p:sp>
        <p:nvSpPr>
          <p:cNvPr id="4" name="Slide Number Placeholder 3"/>
          <p:cNvSpPr>
            <a:spLocks noGrp="1"/>
          </p:cNvSpPr>
          <p:nvPr>
            <p:ph type="sldNum" sz="quarter" idx="10"/>
          </p:nvPr>
        </p:nvSpPr>
        <p:spPr/>
        <p:txBody>
          <a:bodyPr/>
          <a:lstStyle/>
          <a:p>
            <a:fld id="{78367083-E7D7-4488-A82F-B49360CA5645}" type="slidenum">
              <a:rPr lang="en-GB" smtClean="0"/>
              <a:pPr/>
              <a:t>34</a:t>
            </a:fld>
            <a:endParaRPr lang="en-GB"/>
          </a:p>
        </p:txBody>
      </p:sp>
    </p:spTree>
    <p:extLst>
      <p:ext uri="{BB962C8B-B14F-4D97-AF65-F5344CB8AC3E}">
        <p14:creationId xmlns:p14="http://schemas.microsoft.com/office/powerpoint/2010/main" val="17712984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Screening</a:t>
            </a:r>
            <a:r>
              <a:rPr lang="en-US" baseline="0" dirty="0" smtClean="0"/>
              <a:t> log must be completed as part of the screening process for PRISM. We will send you quarterly templates to complete with summary data. You are welcome to either keep a paper or an electronic log. The templates can be found on our website. </a:t>
            </a:r>
          </a:p>
          <a:p>
            <a:endParaRPr lang="en-US" baseline="0" dirty="0" smtClean="0"/>
          </a:p>
          <a:p>
            <a:r>
              <a:rPr lang="en-US" baseline="0" dirty="0" smtClean="0"/>
              <a:t>Please complete the screening log each time pre-assessment clinic/ theatre lists are checked. Screening log should include the patients who are enrolled in the trial.</a:t>
            </a:r>
          </a:p>
          <a:p>
            <a:endParaRPr lang="en-US" baseline="0" dirty="0" smtClean="0"/>
          </a:p>
          <a:p>
            <a:r>
              <a:rPr lang="en-US" baseline="0" dirty="0" smtClean="0"/>
              <a:t>Enrolment log to be completed for each patient enrolled on the trial. </a:t>
            </a:r>
          </a:p>
          <a:p>
            <a:endParaRPr lang="en-GB" dirty="0" smtClean="0"/>
          </a:p>
          <a:p>
            <a:r>
              <a:rPr lang="en-GB" dirty="0" smtClean="0"/>
              <a:t>You should have received or about to shortly receive your Investigator site file, this contains all trial related documentation.  Any new documents/correspondence will be sent to you by the trial management team and should be filed in the applicable section.  If you are missing anything from your file please let the PRISM Trial manager know so this can be rectified. </a:t>
            </a:r>
          </a:p>
          <a:p>
            <a:endParaRPr lang="en-GB" dirty="0" smtClean="0"/>
          </a:p>
          <a:p>
            <a:r>
              <a:rPr lang="en-GB" dirty="0" smtClean="0"/>
              <a:t>Inside the Investigator site file is a delegation log which must be signed by the PRISM investigators including research team members who are working on the trial.  Once this is completed a copy should be sent to the PRISM trial manager for their records.  If any members of your team should leave or any new staff join your team the delegation log should be updated accordingly</a:t>
            </a:r>
            <a:r>
              <a:rPr lang="en-GB" baseline="0" dirty="0" smtClean="0"/>
              <a:t> and a new photocopy sent.</a:t>
            </a:r>
          </a:p>
          <a:p>
            <a:endParaRPr lang="en-GB" dirty="0" smtClean="0"/>
          </a:p>
          <a:p>
            <a:r>
              <a:rPr lang="en-GB" dirty="0" smtClean="0"/>
              <a:t>There are a small number of standard operating procedures (SOPs) that must be read by each of these investigators too, they must sign off the PRISM SOP training log to confirm these have been read and understood. </a:t>
            </a:r>
          </a:p>
          <a:p>
            <a:endParaRPr lang="en-GB" dirty="0" smtClean="0"/>
          </a:p>
          <a:p>
            <a:r>
              <a:rPr lang="en-GB" dirty="0" smtClean="0"/>
              <a:t>Copies of all GCPs and CVs should also be filed in the investigator site file (ISF).</a:t>
            </a:r>
          </a:p>
        </p:txBody>
      </p:sp>
      <p:sp>
        <p:nvSpPr>
          <p:cNvPr id="4" name="Slide Number Placeholder 3"/>
          <p:cNvSpPr>
            <a:spLocks noGrp="1"/>
          </p:cNvSpPr>
          <p:nvPr>
            <p:ph type="sldNum" sz="quarter" idx="10"/>
          </p:nvPr>
        </p:nvSpPr>
        <p:spPr/>
        <p:txBody>
          <a:bodyPr/>
          <a:lstStyle/>
          <a:p>
            <a:fld id="{78367083-E7D7-4488-A82F-B49360CA5645}" type="slidenum">
              <a:rPr lang="en-GB" smtClean="0"/>
              <a:pPr/>
              <a:t>35</a:t>
            </a:fld>
            <a:endParaRPr lang="en-GB"/>
          </a:p>
        </p:txBody>
      </p:sp>
    </p:spTree>
    <p:extLst>
      <p:ext uri="{BB962C8B-B14F-4D97-AF65-F5344CB8AC3E}">
        <p14:creationId xmlns:p14="http://schemas.microsoft.com/office/powerpoint/2010/main" val="17712984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Please note that</a:t>
            </a:r>
            <a:r>
              <a:rPr lang="en-GB" baseline="0" dirty="0" smtClean="0"/>
              <a:t> additional documents might be required for international sites. </a:t>
            </a:r>
            <a:endParaRPr lang="en-GB" dirty="0" smtClean="0"/>
          </a:p>
        </p:txBody>
      </p:sp>
      <p:sp>
        <p:nvSpPr>
          <p:cNvPr id="4" name="Slide Number Placeholder 3"/>
          <p:cNvSpPr>
            <a:spLocks noGrp="1"/>
          </p:cNvSpPr>
          <p:nvPr>
            <p:ph type="sldNum" sz="quarter" idx="10"/>
          </p:nvPr>
        </p:nvSpPr>
        <p:spPr/>
        <p:txBody>
          <a:bodyPr/>
          <a:lstStyle/>
          <a:p>
            <a:fld id="{78367083-E7D7-4488-A82F-B49360CA5645}" type="slidenum">
              <a:rPr lang="en-GB" smtClean="0"/>
              <a:pPr/>
              <a:t>36</a:t>
            </a:fld>
            <a:endParaRPr lang="en-GB"/>
          </a:p>
        </p:txBody>
      </p:sp>
    </p:spTree>
    <p:extLst>
      <p:ext uri="{BB962C8B-B14F-4D97-AF65-F5344CB8AC3E}">
        <p14:creationId xmlns:p14="http://schemas.microsoft.com/office/powerpoint/2010/main" val="22113150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367083-E7D7-4488-A82F-B49360CA5645}" type="slidenum">
              <a:rPr lang="en-GB" smtClean="0"/>
              <a:pPr/>
              <a:t>37</a:t>
            </a:fld>
            <a:endParaRPr lang="en-GB"/>
          </a:p>
        </p:txBody>
      </p:sp>
    </p:spTree>
    <p:extLst>
      <p:ext uri="{BB962C8B-B14F-4D97-AF65-F5344CB8AC3E}">
        <p14:creationId xmlns:p14="http://schemas.microsoft.com/office/powerpoint/2010/main" val="1771298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Major abdominal surgery can</a:t>
            </a:r>
            <a:r>
              <a:rPr lang="en-US" baseline="0" dirty="0" smtClean="0"/>
              <a:t> have a significant negative impact on postoperative respiratory function.</a:t>
            </a:r>
          </a:p>
          <a:p>
            <a:endParaRPr lang="en-US" baseline="0" dirty="0" smtClean="0"/>
          </a:p>
          <a:p>
            <a:r>
              <a:rPr lang="en-US" baseline="0" dirty="0" smtClean="0"/>
              <a:t>This is due to the effects of:</a:t>
            </a:r>
          </a:p>
          <a:p>
            <a:endParaRPr lang="en-US" baseline="0" dirty="0" smtClean="0"/>
          </a:p>
          <a:p>
            <a:pPr lvl="1" eaLnBrk="1" hangingPunct="1">
              <a:lnSpc>
                <a:spcPct val="150000"/>
              </a:lnSpc>
              <a:buFont typeface="Arial" pitchFamily="34" charset="0"/>
              <a:buChar char="•"/>
            </a:pPr>
            <a:r>
              <a:rPr lang="en-US" dirty="0" err="1" smtClean="0">
                <a:solidFill>
                  <a:srgbClr val="000099"/>
                </a:solidFill>
                <a:latin typeface="Arial" charset="0"/>
              </a:rPr>
              <a:t>Anaesthesia</a:t>
            </a:r>
            <a:endParaRPr lang="en-US" dirty="0" smtClean="0">
              <a:solidFill>
                <a:srgbClr val="000099"/>
              </a:solidFill>
              <a:latin typeface="Arial" charset="0"/>
            </a:endParaRPr>
          </a:p>
          <a:p>
            <a:pPr lvl="1" eaLnBrk="1" hangingPunct="1">
              <a:lnSpc>
                <a:spcPct val="150000"/>
              </a:lnSpc>
              <a:buFont typeface="Arial" pitchFamily="34" charset="0"/>
              <a:buChar char="•"/>
            </a:pPr>
            <a:r>
              <a:rPr lang="en-US" dirty="0" smtClean="0">
                <a:solidFill>
                  <a:srgbClr val="000099"/>
                </a:solidFill>
                <a:latin typeface="Arial" charset="0"/>
              </a:rPr>
              <a:t>Muscle relaxants</a:t>
            </a:r>
          </a:p>
          <a:p>
            <a:pPr lvl="1" eaLnBrk="1" hangingPunct="1">
              <a:lnSpc>
                <a:spcPct val="150000"/>
              </a:lnSpc>
              <a:buFont typeface="Arial" pitchFamily="34" charset="0"/>
              <a:buChar char="•"/>
            </a:pPr>
            <a:r>
              <a:rPr lang="en-US" dirty="0" smtClean="0">
                <a:solidFill>
                  <a:srgbClr val="000099"/>
                </a:solidFill>
                <a:latin typeface="Arial" charset="0"/>
              </a:rPr>
              <a:t>Surgical manipulation</a:t>
            </a:r>
          </a:p>
          <a:p>
            <a:endParaRPr lang="en-US" dirty="0" smtClean="0"/>
          </a:p>
          <a:p>
            <a:r>
              <a:rPr lang="en-US" dirty="0" smtClean="0"/>
              <a:t>Leading</a:t>
            </a:r>
            <a:r>
              <a:rPr lang="en-US" baseline="0" dirty="0" smtClean="0"/>
              <a:t> to: atelectasis and collapse, which promotes pneumonia and can lead to respiratory failure. Patients with postoperative respiratory failure are at high-risk of death.</a:t>
            </a:r>
          </a:p>
          <a:p>
            <a:endParaRPr lang="en-US" baseline="0" dirty="0" smtClean="0"/>
          </a:p>
          <a:p>
            <a:r>
              <a:rPr lang="en-US" baseline="0" dirty="0" smtClean="0"/>
              <a:t>We think that there is a clear reason why </a:t>
            </a:r>
            <a:r>
              <a:rPr lang="en-US" baseline="0" dirty="0" err="1" smtClean="0"/>
              <a:t>anaesthesia</a:t>
            </a:r>
            <a:r>
              <a:rPr lang="en-US" baseline="0" dirty="0" smtClean="0"/>
              <a:t> and surgery can affect the respiratory system postoperatively</a:t>
            </a:r>
            <a:endParaRPr lang="en-US" dirty="0"/>
          </a:p>
        </p:txBody>
      </p:sp>
      <p:sp>
        <p:nvSpPr>
          <p:cNvPr id="4" name="Slide Number Placeholder 3"/>
          <p:cNvSpPr>
            <a:spLocks noGrp="1"/>
          </p:cNvSpPr>
          <p:nvPr>
            <p:ph type="sldNum" sz="quarter" idx="10"/>
          </p:nvPr>
        </p:nvSpPr>
        <p:spPr/>
        <p:txBody>
          <a:bodyPr/>
          <a:lstStyle/>
          <a:p>
            <a:fld id="{78367083-E7D7-4488-A82F-B49360CA5645}" type="slidenum">
              <a:rPr lang="en-GB" smtClean="0"/>
              <a:pPr/>
              <a:t>4</a:t>
            </a:fld>
            <a:endParaRPr lang="en-GB"/>
          </a:p>
        </p:txBody>
      </p:sp>
    </p:spTree>
    <p:extLst>
      <p:ext uri="{BB962C8B-B14F-4D97-AF65-F5344CB8AC3E}">
        <p14:creationId xmlns:p14="http://schemas.microsoft.com/office/powerpoint/2010/main" val="736258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CPAP is a promising candidate prophylactic</a:t>
            </a:r>
            <a:r>
              <a:rPr lang="en-US" baseline="0" dirty="0" smtClean="0"/>
              <a:t> treatment to prevent respiratory complications after surgery.</a:t>
            </a:r>
          </a:p>
          <a:p>
            <a:endParaRPr lang="en-US" sz="2400" baseline="0" dirty="0" smtClean="0">
              <a:solidFill>
                <a:srgbClr val="000099"/>
              </a:solidFill>
              <a:latin typeface="Arial" charset="0"/>
            </a:endParaRPr>
          </a:p>
          <a:p>
            <a:r>
              <a:rPr lang="en-US" sz="2400" dirty="0" smtClean="0">
                <a:solidFill>
                  <a:srgbClr val="000099"/>
                </a:solidFill>
                <a:latin typeface="Arial" charset="0"/>
              </a:rPr>
              <a:t>There is evidence of efficacy,</a:t>
            </a:r>
            <a:r>
              <a:rPr lang="en-US" sz="2400" baseline="0" dirty="0" smtClean="0">
                <a:solidFill>
                  <a:srgbClr val="000099"/>
                </a:solidFill>
                <a:latin typeface="Arial" charset="0"/>
              </a:rPr>
              <a:t> but existing trials are small scale, single </a:t>
            </a:r>
            <a:r>
              <a:rPr lang="en-US" sz="2400" baseline="0" dirty="0" err="1" smtClean="0">
                <a:solidFill>
                  <a:srgbClr val="000099"/>
                </a:solidFill>
                <a:latin typeface="Arial" charset="0"/>
              </a:rPr>
              <a:t>centre</a:t>
            </a:r>
            <a:r>
              <a:rPr lang="en-US" sz="2400" baseline="0" dirty="0" smtClean="0">
                <a:solidFill>
                  <a:srgbClr val="000099"/>
                </a:solidFill>
                <a:latin typeface="Arial" charset="0"/>
              </a:rPr>
              <a:t> and homogeneous. As a result CPAP is not used very widely</a:t>
            </a:r>
            <a:endParaRPr lang="en-US" sz="2400" dirty="0" smtClean="0">
              <a:solidFill>
                <a:srgbClr val="000099"/>
              </a:solidFill>
              <a:latin typeface="Arial" charset="0"/>
            </a:endParaRPr>
          </a:p>
          <a:p>
            <a:endParaRPr lang="en-US" sz="2400" dirty="0" smtClean="0">
              <a:solidFill>
                <a:srgbClr val="000099"/>
              </a:solidFill>
              <a:latin typeface="Arial" charset="0"/>
            </a:endParaRPr>
          </a:p>
          <a:p>
            <a:endParaRPr lang="en-US" sz="2400" dirty="0" smtClean="0">
              <a:solidFill>
                <a:srgbClr val="000099"/>
              </a:solidFill>
              <a:latin typeface="Arial" charset="0"/>
            </a:endParaRPr>
          </a:p>
          <a:p>
            <a:r>
              <a:rPr lang="en-US" sz="2400" dirty="0" smtClean="0">
                <a:solidFill>
                  <a:srgbClr val="000099"/>
                </a:solidFill>
                <a:latin typeface="Arial" charset="0"/>
              </a:rPr>
              <a:t>PRISM is a large scale pragmatic effectiveness randomized controlled trial in</a:t>
            </a:r>
            <a:r>
              <a:rPr lang="en-US" sz="2400" baseline="0" dirty="0" smtClean="0">
                <a:solidFill>
                  <a:srgbClr val="000099"/>
                </a:solidFill>
                <a:latin typeface="Arial" charset="0"/>
              </a:rPr>
              <a:t> heterogeneous population which will have generalizable results and potentially lead to a change in clinical practice. PRISM is the biggest perioperative medicine trial in the UK and one of the biggest in the world. We are very happy to have you on board!</a:t>
            </a:r>
            <a:endParaRPr lang="en-US" sz="2400" dirty="0" smtClean="0">
              <a:solidFill>
                <a:srgbClr val="000099"/>
              </a:solidFill>
              <a:latin typeface="Arial" charset="0"/>
            </a:endParaRPr>
          </a:p>
          <a:p>
            <a:endParaRPr lang="en-US" dirty="0"/>
          </a:p>
        </p:txBody>
      </p:sp>
      <p:sp>
        <p:nvSpPr>
          <p:cNvPr id="4" name="Slide Number Placeholder 3"/>
          <p:cNvSpPr>
            <a:spLocks noGrp="1"/>
          </p:cNvSpPr>
          <p:nvPr>
            <p:ph type="sldNum" sz="quarter" idx="10"/>
          </p:nvPr>
        </p:nvSpPr>
        <p:spPr/>
        <p:txBody>
          <a:bodyPr/>
          <a:lstStyle/>
          <a:p>
            <a:fld id="{78367083-E7D7-4488-A82F-B49360CA5645}" type="slidenum">
              <a:rPr lang="en-GB" smtClean="0"/>
              <a:pPr/>
              <a:t>5</a:t>
            </a:fld>
            <a:endParaRPr lang="en-GB"/>
          </a:p>
        </p:txBody>
      </p:sp>
    </p:spTree>
    <p:extLst>
      <p:ext uri="{BB962C8B-B14F-4D97-AF65-F5344CB8AC3E}">
        <p14:creationId xmlns:p14="http://schemas.microsoft.com/office/powerpoint/2010/main" val="4103247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PRISM is a large international </a:t>
            </a:r>
            <a:r>
              <a:rPr lang="en-US" dirty="0" err="1" smtClean="0"/>
              <a:t>multicentre</a:t>
            </a:r>
            <a:r>
              <a:rPr lang="en-US" dirty="0" smtClean="0"/>
              <a:t> </a:t>
            </a:r>
            <a:r>
              <a:rPr lang="en-US" dirty="0" err="1" smtClean="0"/>
              <a:t>randomised</a:t>
            </a:r>
            <a:r>
              <a:rPr lang="en-US" dirty="0" smtClean="0"/>
              <a:t> controlled</a:t>
            </a:r>
            <a:r>
              <a:rPr lang="en-US" baseline="0" dirty="0" smtClean="0"/>
              <a:t> trial with open study group allocation for </a:t>
            </a:r>
            <a:r>
              <a:rPr lang="en-GB" baseline="0" dirty="0" smtClean="0"/>
              <a:t>hospitals undertaking elective intra-peritoneal surgery in participating countries.</a:t>
            </a:r>
            <a:endParaRPr lang="en-US" baseline="0" dirty="0" smtClean="0"/>
          </a:p>
          <a:p>
            <a:endParaRPr lang="en-US" baseline="0" dirty="0" smtClean="0"/>
          </a:p>
          <a:p>
            <a:r>
              <a:rPr lang="en-US" baseline="0" dirty="0" smtClean="0"/>
              <a:t>Recruitment will mostly be split between the UK and Italy, but we also have sites in Sweden, Norway and Spain. </a:t>
            </a:r>
          </a:p>
          <a:p>
            <a:endParaRPr lang="en-US" baseline="0" dirty="0" smtClean="0"/>
          </a:p>
          <a:p>
            <a:r>
              <a:rPr lang="en-US" baseline="0" dirty="0" smtClean="0"/>
              <a:t>Up to now we have recruited … patients and have ca …  sites open.</a:t>
            </a:r>
          </a:p>
          <a:p>
            <a:endParaRPr lang="en-US" baseline="0" dirty="0" smtClean="0"/>
          </a:p>
          <a:p>
            <a:r>
              <a:rPr lang="en-US" baseline="0" dirty="0" smtClean="0"/>
              <a:t>The study is sponsored by QMUL in the UK. An agreement is in place between QMUL and </a:t>
            </a:r>
            <a:r>
              <a:rPr lang="en-US" baseline="0" dirty="0" err="1" smtClean="0"/>
              <a:t>Universitas</a:t>
            </a:r>
            <a:r>
              <a:rPr lang="en-US" baseline="0" dirty="0" smtClean="0"/>
              <a:t> di Roma which delegates responsibility for coordination of the Italian half of the study.</a:t>
            </a:r>
          </a:p>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8367083-E7D7-4488-A82F-B49360CA5645}" type="slidenum">
              <a:rPr lang="en-GB" smtClean="0"/>
              <a:pPr/>
              <a:t>7</a:t>
            </a:fld>
            <a:endParaRPr lang="en-GB"/>
          </a:p>
        </p:txBody>
      </p:sp>
    </p:spTree>
    <p:extLst>
      <p:ext uri="{BB962C8B-B14F-4D97-AF65-F5344CB8AC3E}">
        <p14:creationId xmlns:p14="http://schemas.microsoft.com/office/powerpoint/2010/main" val="2608634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6DDF938E-1787-4950-BD4C-9501FFBC7A61}" type="slidenum">
              <a:rPr lang="en-US" smtClean="0">
                <a:latin typeface="Times New Roman" pitchFamily="18" charset="0"/>
              </a:rPr>
              <a:pPr/>
              <a:t>8</a:t>
            </a:fld>
            <a:endParaRPr lang="en-US" smtClean="0">
              <a:latin typeface="Times New Roman" pitchFamily="18" charset="0"/>
            </a:endParaRPr>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r>
              <a:rPr lang="en-GB" dirty="0" smtClean="0">
                <a:latin typeface="Times New Roman" pitchFamily="18" charset="0"/>
                <a:ea typeface="ＭＳ Ｐゴシック"/>
                <a:cs typeface="ＭＳ Ｐゴシック"/>
              </a:rPr>
              <a:t>A</a:t>
            </a:r>
            <a:r>
              <a:rPr lang="en-GB" baseline="0" dirty="0" smtClean="0">
                <a:latin typeface="Times New Roman" pitchFamily="18" charset="0"/>
                <a:ea typeface="ＭＳ Ｐゴシック"/>
                <a:cs typeface="ＭＳ Ｐゴシック"/>
              </a:rPr>
              <a:t> rough timeline for the study: </a:t>
            </a:r>
          </a:p>
          <a:p>
            <a:endParaRPr lang="en-GB" baseline="0" dirty="0" smtClean="0">
              <a:latin typeface="Times New Roman" pitchFamily="18" charset="0"/>
              <a:ea typeface="ＭＳ Ｐゴシック"/>
              <a:cs typeface="ＭＳ Ｐゴシック"/>
            </a:endParaRPr>
          </a:p>
          <a:p>
            <a:r>
              <a:rPr lang="en-GB" baseline="0" dirty="0" smtClean="0">
                <a:latin typeface="Times New Roman" pitchFamily="18" charset="0"/>
                <a:ea typeface="ＭＳ Ｐゴシック"/>
                <a:cs typeface="ＭＳ Ｐゴシック"/>
              </a:rPr>
              <a:t>Patients should be given plenty of time to read the PIS when consenting. We should try to avoid consenting on the day of surgery.</a:t>
            </a:r>
          </a:p>
          <a:p>
            <a:r>
              <a:rPr lang="en-GB" baseline="0" dirty="0" smtClean="0">
                <a:latin typeface="Times New Roman" pitchFamily="18" charset="0"/>
                <a:ea typeface="ＭＳ Ｐゴシック"/>
                <a:cs typeface="ＭＳ Ｐゴシック"/>
              </a:rPr>
              <a:t>Please randomise once the surgery has completed and you are certain that the patient can receive the intervention if randomised to the treatment arm. </a:t>
            </a:r>
          </a:p>
          <a:p>
            <a:endParaRPr lang="en-GB" baseline="0" dirty="0" smtClean="0">
              <a:latin typeface="Times New Roman" pitchFamily="18" charset="0"/>
              <a:ea typeface="ＭＳ Ｐゴシック"/>
              <a:cs typeface="ＭＳ Ｐゴシック"/>
            </a:endParaRPr>
          </a:p>
          <a:p>
            <a:r>
              <a:rPr lang="en-GB" baseline="0" dirty="0" smtClean="0">
                <a:latin typeface="Times New Roman" pitchFamily="18" charset="0"/>
                <a:ea typeface="ＭＳ Ｐゴシック"/>
                <a:cs typeface="ＭＳ Ｐゴシック"/>
              </a:rPr>
              <a:t>We recommend following the patient up while they are still in hospital to avoid any unnecessary delays caused by accessing notes (if they are on paper)</a:t>
            </a:r>
          </a:p>
          <a:p>
            <a:endParaRPr lang="en-GB" baseline="0" dirty="0" smtClean="0">
              <a:latin typeface="Times New Roman" pitchFamily="18" charset="0"/>
              <a:ea typeface="ＭＳ Ｐゴシック"/>
              <a:cs typeface="ＭＳ Ｐゴシック"/>
            </a:endParaRPr>
          </a:p>
          <a:p>
            <a:r>
              <a:rPr lang="en-GB" baseline="0" dirty="0" smtClean="0">
                <a:latin typeface="Times New Roman" pitchFamily="18" charset="0"/>
                <a:ea typeface="ＭＳ Ｐゴシック"/>
                <a:cs typeface="ＭＳ Ｐゴシック"/>
              </a:rPr>
              <a:t>30 day follow up – phone call to the patient for any complications since discharge and an EQ5D.</a:t>
            </a:r>
          </a:p>
          <a:p>
            <a:endParaRPr lang="en-GB" baseline="0" dirty="0" smtClean="0">
              <a:latin typeface="Times New Roman" pitchFamily="18" charset="0"/>
              <a:ea typeface="ＭＳ Ｐゴシック"/>
              <a:cs typeface="ＭＳ Ｐゴシック"/>
            </a:endParaRPr>
          </a:p>
          <a:p>
            <a:r>
              <a:rPr lang="en-GB" baseline="0" dirty="0" smtClean="0">
                <a:latin typeface="Times New Roman" pitchFamily="18" charset="0"/>
                <a:ea typeface="ＭＳ Ｐゴシック"/>
                <a:cs typeface="ＭＳ Ｐゴシック"/>
              </a:rPr>
              <a:t>1 year – EQ5D and mortality</a:t>
            </a:r>
            <a:endParaRPr lang="en-GB" dirty="0" smtClean="0">
              <a:latin typeface="Times New Roman" pitchFamily="18" charset="0"/>
              <a:ea typeface="ＭＳ Ｐゴシック"/>
              <a:cs typeface="ＭＳ Ｐゴシック"/>
            </a:endParaRPr>
          </a:p>
        </p:txBody>
      </p:sp>
    </p:spTree>
    <p:extLst>
      <p:ext uri="{BB962C8B-B14F-4D97-AF65-F5344CB8AC3E}">
        <p14:creationId xmlns:p14="http://schemas.microsoft.com/office/powerpoint/2010/main" val="1648302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700" dirty="0" smtClean="0">
                <a:solidFill>
                  <a:srgbClr val="000099"/>
                </a:solidFill>
                <a:latin typeface="Arial" charset="0"/>
              </a:rPr>
              <a:t>The</a:t>
            </a:r>
            <a:r>
              <a:rPr lang="en-GB" sz="1700" baseline="0" dirty="0" smtClean="0">
                <a:solidFill>
                  <a:srgbClr val="000099"/>
                </a:solidFill>
                <a:latin typeface="Arial" charset="0"/>
              </a:rPr>
              <a:t> first approach should be by a clinician e.g. pre-assessment clinic nurse or doctor, surgeon in the surgical outpatient clinic etc.</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1700" baseline="0" dirty="0" smtClean="0">
              <a:solidFill>
                <a:srgbClr val="000099"/>
              </a:solidFill>
              <a:latin typeface="Arial"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sz="1700" dirty="0" smtClean="0">
                <a:solidFill>
                  <a:srgbClr val="000099"/>
                </a:solidFill>
                <a:latin typeface="Arial" charset="0"/>
              </a:rPr>
              <a:t>Provided that all reasonable efforts have been made to identify a potential participant 24 hours before surgery, they will still be eligible for recruitment within a shorter time frame if this has not proved possible.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1700" dirty="0" smtClean="0">
              <a:solidFill>
                <a:srgbClr val="000099"/>
              </a:solidFill>
              <a:latin typeface="Arial"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sz="1700" dirty="0" smtClean="0">
                <a:solidFill>
                  <a:srgbClr val="000099"/>
                </a:solidFill>
                <a:latin typeface="Arial" charset="0"/>
              </a:rPr>
              <a:t>However,</a:t>
            </a:r>
            <a:r>
              <a:rPr lang="en-GB" sz="1700" baseline="0" dirty="0" smtClean="0">
                <a:solidFill>
                  <a:srgbClr val="000099"/>
                </a:solidFill>
                <a:latin typeface="Arial" charset="0"/>
              </a:rPr>
              <a:t> r</a:t>
            </a:r>
            <a:r>
              <a:rPr lang="en-GB" sz="1700" dirty="0" smtClean="0">
                <a:solidFill>
                  <a:srgbClr val="000099"/>
                </a:solidFill>
                <a:latin typeface="Arial" charset="0"/>
              </a:rPr>
              <a:t>ecruitment of patients</a:t>
            </a:r>
            <a:r>
              <a:rPr lang="en-GB" sz="1700" baseline="0" dirty="0" smtClean="0">
                <a:solidFill>
                  <a:srgbClr val="000099"/>
                </a:solidFill>
                <a:latin typeface="Arial" charset="0"/>
              </a:rPr>
              <a:t> on the morning of surgery should be “the exception rather than the rule” (exact words used by the REC chairman).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1700" baseline="0" dirty="0" smtClean="0">
              <a:solidFill>
                <a:srgbClr val="000099"/>
              </a:solidFill>
              <a:latin typeface="Arial"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sz="1700" baseline="0" dirty="0" smtClean="0">
                <a:solidFill>
                  <a:srgbClr val="000099"/>
                </a:solidFill>
                <a:latin typeface="Arial" charset="0"/>
              </a:rPr>
              <a:t>Screening log – Please include patients you would have thought to approach for the trial. We would like you to recruit one patient per week if possible. However, we would like you to concentrate on compliance rather that recruiting lots of patients. </a:t>
            </a:r>
            <a:endParaRPr lang="en-GB" sz="1700" dirty="0" smtClean="0">
              <a:solidFill>
                <a:srgbClr val="000099"/>
              </a:solidFill>
              <a:latin typeface="Arial"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1700" dirty="0" smtClean="0">
              <a:solidFill>
                <a:srgbClr val="000099"/>
              </a:solidFill>
              <a:latin typeface="Arial" charset="0"/>
            </a:endParaRPr>
          </a:p>
          <a:p>
            <a:endParaRPr lang="en-US" dirty="0"/>
          </a:p>
        </p:txBody>
      </p:sp>
      <p:sp>
        <p:nvSpPr>
          <p:cNvPr id="4" name="Slide Number Placeholder 3"/>
          <p:cNvSpPr>
            <a:spLocks noGrp="1"/>
          </p:cNvSpPr>
          <p:nvPr>
            <p:ph type="sldNum" sz="quarter" idx="10"/>
          </p:nvPr>
        </p:nvSpPr>
        <p:spPr/>
        <p:txBody>
          <a:bodyPr/>
          <a:lstStyle/>
          <a:p>
            <a:fld id="{78367083-E7D7-4488-A82F-B49360CA5645}" type="slidenum">
              <a:rPr lang="en-GB" smtClean="0"/>
              <a:pPr/>
              <a:t>9</a:t>
            </a:fld>
            <a:endParaRPr lang="en-GB"/>
          </a:p>
        </p:txBody>
      </p:sp>
    </p:spTree>
    <p:extLst>
      <p:ext uri="{BB962C8B-B14F-4D97-AF65-F5344CB8AC3E}">
        <p14:creationId xmlns:p14="http://schemas.microsoft.com/office/powerpoint/2010/main" val="4239422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Any</a:t>
            </a:r>
            <a:r>
              <a:rPr lang="en-US" baseline="0" dirty="0" smtClean="0"/>
              <a:t>one taking consent needs to have appropriate trial specific training, including Good Clinical Practice for Research and be recorded on the site delegation log.</a:t>
            </a:r>
          </a:p>
          <a:p>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GB" sz="2400" dirty="0" smtClean="0">
                <a:solidFill>
                  <a:srgbClr val="000099"/>
                </a:solidFill>
                <a:latin typeface="Arial" charset="0"/>
              </a:rPr>
              <a:t>Patients who lack capacity to give or withhold informed consent will not be recruited.</a:t>
            </a:r>
            <a:endParaRPr lang="en-GB" sz="2400" baseline="0" dirty="0" smtClean="0">
              <a:solidFill>
                <a:srgbClr val="000099"/>
              </a:solidFill>
              <a:latin typeface="Arial"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2400" baseline="0" dirty="0" smtClean="0">
              <a:solidFill>
                <a:srgbClr val="000099"/>
              </a:solidFill>
              <a:latin typeface="Arial"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sz="2400" baseline="0" dirty="0" smtClean="0">
                <a:solidFill>
                  <a:srgbClr val="000099"/>
                </a:solidFill>
                <a:latin typeface="Arial" charset="0"/>
              </a:rPr>
              <a:t>Our ICF is based on a CTIMP template hence the three lines on the form. For PRISM the PI does not need to countersign, instead the third line could be used for an interpreter or translator if necessary. </a:t>
            </a:r>
            <a:endParaRPr lang="en-GB" sz="2400" dirty="0" smtClean="0">
              <a:solidFill>
                <a:srgbClr val="000099"/>
              </a:solidFill>
              <a:latin typeface="Arial"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2400" dirty="0" smtClean="0">
              <a:solidFill>
                <a:srgbClr val="000099"/>
              </a:solidFill>
              <a:latin typeface="Arial"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sz="2400" dirty="0" smtClean="0">
                <a:solidFill>
                  <a:srgbClr val="000099"/>
                </a:solidFill>
                <a:latin typeface="Arial" charset="0"/>
              </a:rPr>
              <a:t>Remember – copies</a:t>
            </a:r>
            <a:r>
              <a:rPr lang="en-GB" sz="2400" baseline="0" dirty="0" smtClean="0">
                <a:solidFill>
                  <a:srgbClr val="000099"/>
                </a:solidFill>
                <a:latin typeface="Arial" charset="0"/>
              </a:rPr>
              <a:t> of the ICF and PIS need to go in the patient notes AND copy of the ICF goes to the patient. The ORIGINAL consent form should be stored in the investigator site file.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2400" baseline="0" dirty="0" smtClean="0">
              <a:solidFill>
                <a:srgbClr val="000099"/>
              </a:solidFill>
              <a:latin typeface="Arial"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sz="2400" baseline="0" dirty="0" smtClean="0">
                <a:solidFill>
                  <a:srgbClr val="000099"/>
                </a:solidFill>
                <a:latin typeface="Arial" charset="0"/>
              </a:rPr>
              <a:t>Consent should be confirmed verbally on the day of surgery. If the consent was signed a long time ago, the ICF should be resigned. The database will not let you enter a consent date &gt;60 days from day of surgery.</a:t>
            </a:r>
            <a:endParaRPr lang="en-GB" sz="2400" dirty="0" smtClean="0">
              <a:solidFill>
                <a:srgbClr val="000099"/>
              </a:solidFill>
              <a:latin typeface="Arial" charset="0"/>
            </a:endParaRPr>
          </a:p>
          <a:p>
            <a:endParaRPr lang="en-US" dirty="0"/>
          </a:p>
        </p:txBody>
      </p:sp>
      <p:sp>
        <p:nvSpPr>
          <p:cNvPr id="4" name="Slide Number Placeholder 3"/>
          <p:cNvSpPr>
            <a:spLocks noGrp="1"/>
          </p:cNvSpPr>
          <p:nvPr>
            <p:ph type="sldNum" sz="quarter" idx="10"/>
          </p:nvPr>
        </p:nvSpPr>
        <p:spPr/>
        <p:txBody>
          <a:bodyPr/>
          <a:lstStyle/>
          <a:p>
            <a:fld id="{78367083-E7D7-4488-A82F-B49360CA5645}" type="slidenum">
              <a:rPr lang="en-GB" smtClean="0"/>
              <a:pPr/>
              <a:t>10</a:t>
            </a:fld>
            <a:endParaRPr lang="en-GB"/>
          </a:p>
        </p:txBody>
      </p:sp>
    </p:spTree>
    <p:extLst>
      <p:ext uri="{BB962C8B-B14F-4D97-AF65-F5344CB8AC3E}">
        <p14:creationId xmlns:p14="http://schemas.microsoft.com/office/powerpoint/2010/main" val="767914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r>
              <a:rPr lang="en-US" smtClean="0"/>
              <a:t>EPOCH SIV Version 1.0 31/01/2014</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11E604-2ED6-40C5-9EBA-2B8400231BA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EPOCH SIV Version 1.0 31/01/2014</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11E604-2ED6-40C5-9EBA-2B8400231BA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EPOCH SIV Version 1.0 31/01/2014</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11E604-2ED6-40C5-9EBA-2B8400231BA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EPOCH SIV Version 1.0 31/01/2014</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11E604-2ED6-40C5-9EBA-2B8400231BA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EPOCH SIV Version 1.0 31/01/2014</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11E604-2ED6-40C5-9EBA-2B8400231BA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r>
              <a:rPr lang="en-US" smtClean="0"/>
              <a:t>EPOCH SIV Version 1.0 31/01/2014</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11E604-2ED6-40C5-9EBA-2B8400231BA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r>
              <a:rPr lang="en-US" smtClean="0"/>
              <a:t>EPOCH SIV Version 1.0 31/01/2014</a:t>
            </a:r>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11E604-2ED6-40C5-9EBA-2B8400231BA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US" smtClean="0"/>
              <a:t>EPOCH SIV Version 1.0 31/01/2014</a:t>
            </a:r>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11E604-2ED6-40C5-9EBA-2B8400231BA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EPOCH SIV Version 1.0 31/01/2014</a:t>
            </a:r>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C11E604-2ED6-40C5-9EBA-2B8400231BA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EPOCH SIV Version 1.0 31/01/2014</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11E604-2ED6-40C5-9EBA-2B8400231BA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EPOCH SIV Version 1.0 31/01/2014</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11E604-2ED6-40C5-9EBA-2B8400231BA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EPOCH SIV Version 1.0 31/01/2014</a:t>
            </a: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1E604-2ED6-40C5-9EBA-2B8400231BA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database.prismtrial.org/" TargetMode="Externa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admin@prismtrial.org" TargetMode="External"/><Relationship Id="rId5" Type="http://schemas.openxmlformats.org/officeDocument/2006/relationships/hyperlink" Target="http://www.prismtrial.org/" TargetMode="Externa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827584" y="4149080"/>
            <a:ext cx="7488832" cy="1440160"/>
          </a:xfrm>
          <a:prstGeom prst="rect">
            <a:avLst/>
          </a:prstGeom>
        </p:spPr>
        <p:txBody>
          <a:bodyPr/>
          <a:lstStyle/>
          <a:p>
            <a:pPr marL="342900" marR="0" lvl="0" indent="-342900" algn="ctr" defTabSz="914400" rtl="0" eaLnBrk="1" fontAlgn="base" latinLnBrk="0" hangingPunct="1">
              <a:spcBef>
                <a:spcPct val="20000"/>
              </a:spcBef>
              <a:spcAft>
                <a:spcPct val="0"/>
              </a:spcAft>
              <a:buClrTx/>
              <a:buSzTx/>
              <a:tabLst/>
              <a:defRPr/>
            </a:pPr>
            <a:r>
              <a:rPr kumimoji="0" lang="en-GB" sz="2400" b="1" i="0" u="none" strike="noStrike" kern="0" cap="none" spc="0" normalizeH="0" baseline="0" noProof="0" dirty="0" smtClean="0">
                <a:ln>
                  <a:noFill/>
                </a:ln>
                <a:solidFill>
                  <a:schemeClr val="tx1">
                    <a:lumMod val="50000"/>
                    <a:lumOff val="50000"/>
                  </a:schemeClr>
                </a:solidFill>
                <a:effectLst/>
                <a:uLnTx/>
                <a:uFillTx/>
                <a:ea typeface="+mn-ea"/>
                <a:cs typeface="+mn-cs"/>
              </a:rPr>
              <a:t>Site Initiation Presentation</a:t>
            </a:r>
          </a:p>
          <a:p>
            <a:pPr marL="342900" marR="0" lvl="0" indent="-342900" algn="ctr" defTabSz="914400" rtl="0" eaLnBrk="1" fontAlgn="base" latinLnBrk="0" hangingPunct="1">
              <a:spcBef>
                <a:spcPct val="20000"/>
              </a:spcBef>
              <a:spcAft>
                <a:spcPct val="0"/>
              </a:spcAft>
              <a:buClrTx/>
              <a:buSzTx/>
              <a:tabLst/>
              <a:defRPr/>
            </a:pPr>
            <a:r>
              <a:rPr lang="en-GB" sz="2400" b="1" kern="0" dirty="0">
                <a:solidFill>
                  <a:schemeClr val="tx1">
                    <a:lumMod val="50000"/>
                    <a:lumOff val="50000"/>
                  </a:schemeClr>
                </a:solidFill>
              </a:rPr>
              <a:t>H</a:t>
            </a:r>
            <a:r>
              <a:rPr lang="en-GB" sz="2400" b="1" kern="0" dirty="0" smtClean="0">
                <a:solidFill>
                  <a:schemeClr val="tx1">
                    <a:lumMod val="50000"/>
                    <a:lumOff val="50000"/>
                  </a:schemeClr>
                </a:solidFill>
              </a:rPr>
              <a:t>ospital name</a:t>
            </a:r>
            <a:endParaRPr kumimoji="0" lang="en-GB" sz="2400" b="1" i="0" u="none" strike="noStrike" kern="0" cap="none" spc="0" normalizeH="0" baseline="0" noProof="0" dirty="0" smtClean="0">
              <a:ln>
                <a:noFill/>
              </a:ln>
              <a:solidFill>
                <a:schemeClr val="tx1">
                  <a:lumMod val="50000"/>
                  <a:lumOff val="50000"/>
                </a:schemeClr>
              </a:solidFill>
              <a:effectLst/>
              <a:uLnTx/>
              <a:uFillTx/>
              <a:ea typeface="+mn-ea"/>
              <a:cs typeface="+mn-cs"/>
            </a:endParaRPr>
          </a:p>
          <a:p>
            <a:pPr marL="342900" marR="0" lvl="0" indent="-342900" algn="ctr" defTabSz="914400" rtl="0" eaLnBrk="1" fontAlgn="base" latinLnBrk="0" hangingPunct="1">
              <a:spcBef>
                <a:spcPct val="20000"/>
              </a:spcBef>
              <a:spcAft>
                <a:spcPct val="0"/>
              </a:spcAft>
              <a:buClrTx/>
              <a:buSzTx/>
              <a:tabLst/>
              <a:defRPr/>
            </a:pPr>
            <a:r>
              <a:rPr lang="en-GB" sz="2400" b="1" kern="0" noProof="0" dirty="0" smtClean="0">
                <a:solidFill>
                  <a:schemeClr val="tx1">
                    <a:lumMod val="50000"/>
                    <a:lumOff val="50000"/>
                  </a:schemeClr>
                </a:solidFill>
              </a:rPr>
              <a:t>Date</a:t>
            </a:r>
            <a:endParaRPr kumimoji="0" lang="en-GB" sz="2400" b="1" i="0" u="none" strike="noStrike" kern="0" cap="none" spc="0" normalizeH="0" baseline="0" noProof="0" dirty="0" smtClean="0">
              <a:ln>
                <a:noFill/>
              </a:ln>
              <a:solidFill>
                <a:schemeClr val="tx1">
                  <a:lumMod val="50000"/>
                  <a:lumOff val="50000"/>
                </a:schemeClr>
              </a:solidFill>
              <a:effectLst/>
              <a:uLnTx/>
              <a:uFillTx/>
              <a:ea typeface="+mn-ea"/>
              <a:cs typeface="+mn-cs"/>
            </a:endParaRPr>
          </a:p>
        </p:txBody>
      </p:sp>
      <p:sp>
        <p:nvSpPr>
          <p:cNvPr id="2" name="Date Placeholder 1"/>
          <p:cNvSpPr>
            <a:spLocks noGrp="1"/>
          </p:cNvSpPr>
          <p:nvPr>
            <p:ph type="dt" sz="half" idx="10"/>
          </p:nvPr>
        </p:nvSpPr>
        <p:spPr>
          <a:xfrm>
            <a:off x="6876256" y="113343"/>
            <a:ext cx="2133600" cy="365125"/>
          </a:xfrm>
        </p:spPr>
        <p:txBody>
          <a:bodyPr/>
          <a:lstStyle/>
          <a:p>
            <a:pPr algn="r"/>
            <a:r>
              <a:rPr lang="en-US" dirty="0" smtClean="0"/>
              <a:t>PRISM SIV Version v6.0 15/05/2017</a:t>
            </a:r>
            <a:endParaRPr lang="en-GB" dirty="0"/>
          </a:p>
        </p:txBody>
      </p:sp>
      <p:sp>
        <p:nvSpPr>
          <p:cNvPr id="7" name="Rectangle 2"/>
          <p:cNvSpPr txBox="1">
            <a:spLocks noChangeArrowheads="1"/>
          </p:cNvSpPr>
          <p:nvPr/>
        </p:nvSpPr>
        <p:spPr>
          <a:xfrm>
            <a:off x="251520" y="548680"/>
            <a:ext cx="8640960" cy="46085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b="1" dirty="0" smtClean="0">
                <a:solidFill>
                  <a:srgbClr val="000099"/>
                </a:solidFill>
                <a:latin typeface="Arial" charset="0"/>
              </a:rPr>
              <a:t>Prevention of Respiratory Insufficiency after Surgical Management:</a:t>
            </a:r>
            <a:r>
              <a:rPr lang="en-US" sz="3600" b="1" dirty="0" smtClean="0">
                <a:solidFill>
                  <a:srgbClr val="000099"/>
                </a:solidFill>
                <a:latin typeface="Arial" charset="0"/>
              </a:rPr>
              <a:t/>
            </a:r>
            <a:br>
              <a:rPr lang="en-US" sz="3600" b="1" dirty="0" smtClean="0">
                <a:solidFill>
                  <a:srgbClr val="000099"/>
                </a:solidFill>
                <a:latin typeface="Arial" charset="0"/>
              </a:rPr>
            </a:br>
            <a:r>
              <a:rPr lang="en-US" sz="3600" b="1" dirty="0" smtClean="0">
                <a:solidFill>
                  <a:srgbClr val="000099"/>
                </a:solidFill>
                <a:latin typeface="Arial" charset="0"/>
              </a:rPr>
              <a:t/>
            </a:r>
            <a:br>
              <a:rPr lang="en-US" sz="3600" b="1" dirty="0" smtClean="0">
                <a:solidFill>
                  <a:srgbClr val="000099"/>
                </a:solidFill>
                <a:latin typeface="Arial" charset="0"/>
              </a:rPr>
            </a:br>
            <a:r>
              <a:rPr lang="en-US" sz="3600" b="1" dirty="0" smtClean="0">
                <a:solidFill>
                  <a:srgbClr val="000099"/>
                </a:solidFill>
                <a:latin typeface="Arial" charset="0"/>
              </a:rPr>
              <a:t>PRISM trial</a:t>
            </a:r>
            <a:r>
              <a:rPr lang="en-US" sz="4000" b="1" dirty="0" smtClean="0">
                <a:solidFill>
                  <a:srgbClr val="000099"/>
                </a:solidFill>
                <a:latin typeface="Arial" charset="0"/>
              </a:rPr>
              <a:t/>
            </a:r>
            <a:br>
              <a:rPr lang="en-US" sz="4000" b="1" dirty="0" smtClean="0">
                <a:solidFill>
                  <a:srgbClr val="000099"/>
                </a:solidFill>
                <a:latin typeface="Arial" charset="0"/>
              </a:rPr>
            </a:br>
            <a:endParaRPr lang="en-US" sz="3200" dirty="0">
              <a:solidFill>
                <a:srgbClr val="000099"/>
              </a:solidFill>
              <a:latin typeface="Arial" charset="0"/>
            </a:endParaRPr>
          </a:p>
        </p:txBody>
      </p:sp>
      <p:pic>
        <p:nvPicPr>
          <p:cNvPr id="8" name="Picture 7" descr="412_14 PRSIM trial logo_v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16632"/>
            <a:ext cx="1433177" cy="648072"/>
          </a:xfrm>
          <a:prstGeom prst="rect">
            <a:avLst/>
          </a:prstGeom>
        </p:spPr>
      </p:pic>
      <p:pic>
        <p:nvPicPr>
          <p:cNvPr id="9" name="Picture 4" descr="QMfoo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29" y="5702876"/>
            <a:ext cx="9144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67544" y="260648"/>
            <a:ext cx="8229600" cy="935038"/>
          </a:xfrm>
        </p:spPr>
        <p:txBody>
          <a:bodyPr/>
          <a:lstStyle/>
          <a:p>
            <a:pPr eaLnBrk="1" hangingPunct="1"/>
            <a:r>
              <a:rPr lang="en-US" sz="4000" b="1" dirty="0" smtClean="0">
                <a:solidFill>
                  <a:srgbClr val="000099"/>
                </a:solidFill>
                <a:latin typeface="Arial" charset="0"/>
              </a:rPr>
              <a:t>Informed consent</a:t>
            </a:r>
            <a:endParaRPr lang="en-US" sz="4000" b="1" dirty="0">
              <a:solidFill>
                <a:srgbClr val="000099"/>
              </a:solidFill>
              <a:latin typeface="Arial" charset="0"/>
            </a:endParaRPr>
          </a:p>
        </p:txBody>
      </p:sp>
      <p:sp>
        <p:nvSpPr>
          <p:cNvPr id="15362" name="Rectangle 3"/>
          <p:cNvSpPr>
            <a:spLocks noGrp="1" noChangeArrowheads="1"/>
          </p:cNvSpPr>
          <p:nvPr>
            <p:ph type="body" idx="1"/>
          </p:nvPr>
        </p:nvSpPr>
        <p:spPr>
          <a:xfrm>
            <a:off x="-10368" y="1268760"/>
            <a:ext cx="8820472" cy="4248472"/>
          </a:xfrm>
        </p:spPr>
        <p:txBody>
          <a:bodyPr>
            <a:normAutofit/>
          </a:bodyPr>
          <a:lstStyle/>
          <a:p>
            <a:pPr lvl="1">
              <a:lnSpc>
                <a:spcPct val="200000"/>
              </a:lnSpc>
              <a:buFont typeface="Arial" pitchFamily="34" charset="0"/>
              <a:buChar char="•"/>
            </a:pPr>
            <a:r>
              <a:rPr lang="en-GB" sz="2400" dirty="0" smtClean="0">
                <a:solidFill>
                  <a:srgbClr val="000099"/>
                </a:solidFill>
                <a:latin typeface="Arial" charset="0"/>
              </a:rPr>
              <a:t>PI </a:t>
            </a:r>
            <a:r>
              <a:rPr lang="en-GB" sz="2400" dirty="0">
                <a:solidFill>
                  <a:srgbClr val="000099"/>
                </a:solidFill>
                <a:latin typeface="Arial" charset="0"/>
              </a:rPr>
              <a:t>or </a:t>
            </a:r>
            <a:r>
              <a:rPr lang="en-GB" sz="2400" dirty="0" smtClean="0">
                <a:solidFill>
                  <a:srgbClr val="000099"/>
                </a:solidFill>
                <a:latin typeface="Arial" charset="0"/>
              </a:rPr>
              <a:t>delegate</a:t>
            </a:r>
          </a:p>
          <a:p>
            <a:pPr lvl="1">
              <a:lnSpc>
                <a:spcPct val="200000"/>
              </a:lnSpc>
              <a:buFont typeface="Arial" pitchFamily="34" charset="0"/>
              <a:buChar char="•"/>
            </a:pPr>
            <a:r>
              <a:rPr lang="en-GB" sz="2400" dirty="0" smtClean="0">
                <a:solidFill>
                  <a:srgbClr val="000099"/>
                </a:solidFill>
                <a:latin typeface="Arial" charset="0"/>
              </a:rPr>
              <a:t>Explain </a:t>
            </a:r>
            <a:r>
              <a:rPr lang="en-GB" sz="2400" dirty="0">
                <a:solidFill>
                  <a:srgbClr val="000099"/>
                </a:solidFill>
                <a:latin typeface="Arial" charset="0"/>
              </a:rPr>
              <a:t>aims, methods and benefits</a:t>
            </a:r>
            <a:r>
              <a:rPr lang="en-GB" sz="2400" dirty="0" smtClean="0">
                <a:solidFill>
                  <a:srgbClr val="000099"/>
                </a:solidFill>
                <a:latin typeface="Arial" charset="0"/>
              </a:rPr>
              <a:t>/hazards</a:t>
            </a:r>
            <a:endParaRPr lang="en-GB" sz="2400" dirty="0">
              <a:solidFill>
                <a:srgbClr val="000099"/>
              </a:solidFill>
              <a:latin typeface="Arial" charset="0"/>
            </a:endParaRPr>
          </a:p>
          <a:p>
            <a:pPr lvl="1">
              <a:lnSpc>
                <a:spcPct val="200000"/>
              </a:lnSpc>
              <a:buFont typeface="Arial" pitchFamily="34" charset="0"/>
              <a:buChar char="•"/>
            </a:pPr>
            <a:r>
              <a:rPr lang="en-GB" sz="2400" dirty="0">
                <a:solidFill>
                  <a:srgbClr val="000099"/>
                </a:solidFill>
                <a:latin typeface="Arial" charset="0"/>
              </a:rPr>
              <a:t>Patient information sheet</a:t>
            </a:r>
          </a:p>
          <a:p>
            <a:pPr lvl="1">
              <a:lnSpc>
                <a:spcPct val="200000"/>
              </a:lnSpc>
              <a:buFont typeface="Arial" pitchFamily="34" charset="0"/>
              <a:buChar char="•"/>
            </a:pPr>
            <a:r>
              <a:rPr lang="en-GB" sz="2400" dirty="0">
                <a:solidFill>
                  <a:srgbClr val="000099"/>
                </a:solidFill>
                <a:latin typeface="Arial" charset="0"/>
              </a:rPr>
              <a:t>Informed consent </a:t>
            </a:r>
            <a:r>
              <a:rPr lang="en-GB" sz="2400" dirty="0" smtClean="0">
                <a:solidFill>
                  <a:srgbClr val="000099"/>
                </a:solidFill>
                <a:latin typeface="Arial" charset="0"/>
              </a:rPr>
              <a:t>form</a:t>
            </a:r>
          </a:p>
          <a:p>
            <a:pPr lvl="1">
              <a:lnSpc>
                <a:spcPct val="200000"/>
              </a:lnSpc>
              <a:buFont typeface="Arial" pitchFamily="34" charset="0"/>
              <a:buChar char="•"/>
            </a:pPr>
            <a:r>
              <a:rPr lang="en-GB" sz="2400" dirty="0" smtClean="0">
                <a:solidFill>
                  <a:srgbClr val="000099"/>
                </a:solidFill>
                <a:latin typeface="Arial" charset="0"/>
              </a:rPr>
              <a:t>Consent must be given before the start of surgery</a:t>
            </a:r>
            <a:endParaRPr lang="en-GB" sz="2400" dirty="0">
              <a:solidFill>
                <a:srgbClr val="000099"/>
              </a:solidFill>
              <a:latin typeface="Arial" charset="0"/>
            </a:endParaRPr>
          </a:p>
        </p:txBody>
      </p:sp>
      <p:pic>
        <p:nvPicPr>
          <p:cNvPr id="15363" name="Picture 4" descr="QMfoo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02300"/>
            <a:ext cx="9144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412_14 PRSIM trial logo_v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16632"/>
            <a:ext cx="1433177" cy="648072"/>
          </a:xfrm>
          <a:prstGeom prst="rect">
            <a:avLst/>
          </a:prstGeom>
        </p:spPr>
      </p:pic>
    </p:spTree>
    <p:extLst>
      <p:ext uri="{BB962C8B-B14F-4D97-AF65-F5344CB8AC3E}">
        <p14:creationId xmlns:p14="http://schemas.microsoft.com/office/powerpoint/2010/main" val="4290834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67544" y="260648"/>
            <a:ext cx="8229600" cy="935038"/>
          </a:xfrm>
        </p:spPr>
        <p:txBody>
          <a:bodyPr/>
          <a:lstStyle/>
          <a:p>
            <a:pPr eaLnBrk="1" hangingPunct="1"/>
            <a:r>
              <a:rPr lang="en-US" sz="4000" b="1" dirty="0" smtClean="0">
                <a:solidFill>
                  <a:srgbClr val="000099"/>
                </a:solidFill>
                <a:latin typeface="Arial" charset="0"/>
              </a:rPr>
              <a:t>Inclusion criteria</a:t>
            </a:r>
            <a:endParaRPr lang="en-US" sz="4000" b="1" dirty="0">
              <a:solidFill>
                <a:srgbClr val="000099"/>
              </a:solidFill>
              <a:latin typeface="Arial" charset="0"/>
            </a:endParaRPr>
          </a:p>
        </p:txBody>
      </p:sp>
      <p:sp>
        <p:nvSpPr>
          <p:cNvPr id="15362" name="Rectangle 3"/>
          <p:cNvSpPr>
            <a:spLocks noGrp="1" noChangeArrowheads="1"/>
          </p:cNvSpPr>
          <p:nvPr>
            <p:ph type="body" idx="1"/>
          </p:nvPr>
        </p:nvSpPr>
        <p:spPr>
          <a:xfrm>
            <a:off x="179512" y="1628800"/>
            <a:ext cx="8820472" cy="2664296"/>
          </a:xfrm>
        </p:spPr>
        <p:txBody>
          <a:bodyPr>
            <a:normAutofit fontScale="92500" lnSpcReduction="10000"/>
          </a:bodyPr>
          <a:lstStyle/>
          <a:p>
            <a:pPr marL="457200" lvl="1" indent="0">
              <a:lnSpc>
                <a:spcPct val="220000"/>
              </a:lnSpc>
              <a:spcBef>
                <a:spcPts val="0"/>
              </a:spcBef>
              <a:buNone/>
            </a:pPr>
            <a:endParaRPr lang="en-US" sz="1400" b="1" dirty="0">
              <a:solidFill>
                <a:srgbClr val="000099"/>
              </a:solidFill>
              <a:latin typeface="Arial" charset="0"/>
            </a:endParaRPr>
          </a:p>
          <a:p>
            <a:pPr lvl="1">
              <a:lnSpc>
                <a:spcPct val="220000"/>
              </a:lnSpc>
              <a:spcBef>
                <a:spcPts val="0"/>
              </a:spcBef>
              <a:buFont typeface="Arial" pitchFamily="34" charset="0"/>
              <a:buChar char="•"/>
            </a:pPr>
            <a:r>
              <a:rPr lang="en-US" sz="2400" dirty="0">
                <a:solidFill>
                  <a:srgbClr val="000099"/>
                </a:solidFill>
                <a:latin typeface="Arial" charset="0"/>
              </a:rPr>
              <a:t>Age ≥50 </a:t>
            </a:r>
            <a:r>
              <a:rPr lang="en-US" sz="2400" dirty="0" smtClean="0">
                <a:solidFill>
                  <a:srgbClr val="000099"/>
                </a:solidFill>
                <a:latin typeface="Arial" charset="0"/>
              </a:rPr>
              <a:t>years </a:t>
            </a:r>
            <a:endParaRPr lang="en-US" sz="2400" dirty="0">
              <a:solidFill>
                <a:srgbClr val="000099"/>
              </a:solidFill>
              <a:latin typeface="Arial" charset="0"/>
            </a:endParaRPr>
          </a:p>
          <a:p>
            <a:pPr lvl="1">
              <a:lnSpc>
                <a:spcPct val="220000"/>
              </a:lnSpc>
              <a:spcBef>
                <a:spcPts val="0"/>
              </a:spcBef>
              <a:buFont typeface="Arial" pitchFamily="34" charset="0"/>
              <a:buChar char="•"/>
            </a:pPr>
            <a:r>
              <a:rPr lang="en-US" sz="2400" dirty="0" smtClean="0">
                <a:solidFill>
                  <a:srgbClr val="000099"/>
                </a:solidFill>
                <a:latin typeface="Arial" charset="0"/>
              </a:rPr>
              <a:t>Elective major intra-peritoneal surgery</a:t>
            </a:r>
          </a:p>
          <a:p>
            <a:pPr lvl="1">
              <a:lnSpc>
                <a:spcPct val="220000"/>
              </a:lnSpc>
              <a:spcBef>
                <a:spcPts val="0"/>
              </a:spcBef>
              <a:buFont typeface="Arial" pitchFamily="34" charset="0"/>
              <a:buChar char="•"/>
            </a:pPr>
            <a:r>
              <a:rPr lang="en-US" sz="2400" dirty="0" smtClean="0">
                <a:solidFill>
                  <a:srgbClr val="000099"/>
                </a:solidFill>
                <a:latin typeface="Arial" charset="0"/>
              </a:rPr>
              <a:t>Planned use of open technique</a:t>
            </a:r>
            <a:endParaRPr lang="en-US" sz="2400" dirty="0">
              <a:solidFill>
                <a:srgbClr val="000099"/>
              </a:solidFill>
              <a:latin typeface="Arial" charset="0"/>
            </a:endParaRPr>
          </a:p>
        </p:txBody>
      </p:sp>
      <p:pic>
        <p:nvPicPr>
          <p:cNvPr id="15363" name="Picture 4" descr="QMfoo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675312"/>
            <a:ext cx="9144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412_14 PRSIM trial logo_v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16632"/>
            <a:ext cx="1433177" cy="648072"/>
          </a:xfrm>
          <a:prstGeom prst="rect">
            <a:avLst/>
          </a:prstGeom>
        </p:spPr>
      </p:pic>
    </p:spTree>
    <p:extLst>
      <p:ext uri="{BB962C8B-B14F-4D97-AF65-F5344CB8AC3E}">
        <p14:creationId xmlns:p14="http://schemas.microsoft.com/office/powerpoint/2010/main" val="3722120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67544" y="260648"/>
            <a:ext cx="8229600" cy="720080"/>
          </a:xfrm>
        </p:spPr>
        <p:txBody>
          <a:bodyPr/>
          <a:lstStyle/>
          <a:p>
            <a:pPr eaLnBrk="1" hangingPunct="1"/>
            <a:r>
              <a:rPr lang="en-US" sz="4000" b="1" dirty="0" smtClean="0">
                <a:solidFill>
                  <a:srgbClr val="000099"/>
                </a:solidFill>
                <a:latin typeface="Arial" charset="0"/>
              </a:rPr>
              <a:t>Exclusion criteria</a:t>
            </a:r>
            <a:endParaRPr lang="en-US" sz="4000" b="1" dirty="0">
              <a:solidFill>
                <a:srgbClr val="000099"/>
              </a:solidFill>
              <a:latin typeface="Arial" charset="0"/>
            </a:endParaRPr>
          </a:p>
        </p:txBody>
      </p:sp>
      <p:sp>
        <p:nvSpPr>
          <p:cNvPr id="15362" name="Rectangle 3"/>
          <p:cNvSpPr>
            <a:spLocks noGrp="1" noChangeArrowheads="1"/>
          </p:cNvSpPr>
          <p:nvPr>
            <p:ph type="body" idx="1"/>
          </p:nvPr>
        </p:nvSpPr>
        <p:spPr>
          <a:xfrm>
            <a:off x="0" y="980728"/>
            <a:ext cx="8820472" cy="4536504"/>
          </a:xfrm>
        </p:spPr>
        <p:txBody>
          <a:bodyPr>
            <a:noAutofit/>
          </a:bodyPr>
          <a:lstStyle/>
          <a:p>
            <a:pPr lvl="1">
              <a:lnSpc>
                <a:spcPct val="170000"/>
              </a:lnSpc>
              <a:spcBef>
                <a:spcPts val="0"/>
              </a:spcBef>
              <a:buFont typeface="Arial" pitchFamily="34" charset="0"/>
              <a:buChar char="•"/>
            </a:pPr>
            <a:r>
              <a:rPr lang="en-GB" sz="1900" dirty="0" smtClean="0">
                <a:solidFill>
                  <a:srgbClr val="000099"/>
                </a:solidFill>
                <a:latin typeface="Arial" charset="0"/>
              </a:rPr>
              <a:t>Inability </a:t>
            </a:r>
            <a:r>
              <a:rPr lang="en-GB" sz="1900" dirty="0">
                <a:solidFill>
                  <a:srgbClr val="000099"/>
                </a:solidFill>
                <a:latin typeface="Arial" charset="0"/>
              </a:rPr>
              <a:t>or refusal to provide informed consent</a:t>
            </a:r>
          </a:p>
          <a:p>
            <a:pPr lvl="1">
              <a:lnSpc>
                <a:spcPct val="170000"/>
              </a:lnSpc>
              <a:spcBef>
                <a:spcPts val="0"/>
              </a:spcBef>
              <a:buFont typeface="Arial" pitchFamily="34" charset="0"/>
              <a:buChar char="•"/>
            </a:pPr>
            <a:r>
              <a:rPr lang="en-GB" sz="1900" dirty="0">
                <a:solidFill>
                  <a:srgbClr val="000099"/>
                </a:solidFill>
                <a:latin typeface="Arial" charset="0"/>
              </a:rPr>
              <a:t>Anticipated requirement for </a:t>
            </a:r>
            <a:r>
              <a:rPr lang="en-GB" sz="1900" dirty="0" smtClean="0">
                <a:solidFill>
                  <a:srgbClr val="000099"/>
                </a:solidFill>
                <a:latin typeface="Arial" charset="0"/>
              </a:rPr>
              <a:t>mechanical </a:t>
            </a:r>
            <a:r>
              <a:rPr lang="en-GB" sz="1900" dirty="0">
                <a:solidFill>
                  <a:srgbClr val="000099"/>
                </a:solidFill>
                <a:latin typeface="Arial" charset="0"/>
              </a:rPr>
              <a:t>ventilation for at least four hours after </a:t>
            </a:r>
            <a:r>
              <a:rPr lang="en-GB" sz="1900" dirty="0" smtClean="0">
                <a:solidFill>
                  <a:srgbClr val="000099"/>
                </a:solidFill>
                <a:latin typeface="Arial" charset="0"/>
              </a:rPr>
              <a:t>surgery</a:t>
            </a:r>
          </a:p>
          <a:p>
            <a:pPr lvl="1">
              <a:lnSpc>
                <a:spcPct val="170000"/>
              </a:lnSpc>
              <a:spcBef>
                <a:spcPts val="0"/>
              </a:spcBef>
              <a:buFont typeface="Arial" pitchFamily="34" charset="0"/>
              <a:buChar char="•"/>
            </a:pPr>
            <a:r>
              <a:rPr lang="en-GB" sz="1900" dirty="0" smtClean="0">
                <a:solidFill>
                  <a:srgbClr val="000099"/>
                </a:solidFill>
                <a:latin typeface="Arial" charset="0"/>
              </a:rPr>
              <a:t>Pregnancy </a:t>
            </a:r>
            <a:r>
              <a:rPr lang="en-GB" sz="1900" dirty="0">
                <a:solidFill>
                  <a:srgbClr val="000099"/>
                </a:solidFill>
                <a:latin typeface="Arial" charset="0"/>
              </a:rPr>
              <a:t>or obstetric surgery</a:t>
            </a:r>
          </a:p>
          <a:p>
            <a:pPr lvl="1">
              <a:lnSpc>
                <a:spcPct val="170000"/>
              </a:lnSpc>
              <a:spcBef>
                <a:spcPts val="0"/>
              </a:spcBef>
              <a:buFont typeface="Arial" pitchFamily="34" charset="0"/>
              <a:buChar char="•"/>
            </a:pPr>
            <a:r>
              <a:rPr lang="en-GB" sz="1900" dirty="0">
                <a:solidFill>
                  <a:srgbClr val="000099"/>
                </a:solidFill>
                <a:latin typeface="Arial" charset="0"/>
              </a:rPr>
              <a:t>Previous </a:t>
            </a:r>
            <a:r>
              <a:rPr lang="en-GB" sz="1900" dirty="0" smtClean="0">
                <a:solidFill>
                  <a:srgbClr val="000099"/>
                </a:solidFill>
                <a:latin typeface="Arial" charset="0"/>
              </a:rPr>
              <a:t>enrolment </a:t>
            </a:r>
            <a:r>
              <a:rPr lang="en-GB" sz="1900" dirty="0">
                <a:solidFill>
                  <a:srgbClr val="000099"/>
                </a:solidFill>
                <a:latin typeface="Arial" charset="0"/>
              </a:rPr>
              <a:t>in PRISM </a:t>
            </a:r>
          </a:p>
          <a:p>
            <a:pPr lvl="1">
              <a:lnSpc>
                <a:spcPct val="170000"/>
              </a:lnSpc>
              <a:spcBef>
                <a:spcPts val="0"/>
              </a:spcBef>
              <a:buFont typeface="Arial" pitchFamily="34" charset="0"/>
              <a:buChar char="•"/>
            </a:pPr>
            <a:r>
              <a:rPr lang="en-GB" sz="1900" dirty="0" smtClean="0">
                <a:solidFill>
                  <a:srgbClr val="000099"/>
                </a:solidFill>
                <a:latin typeface="Arial" charset="0"/>
              </a:rPr>
              <a:t>Current participation </a:t>
            </a:r>
            <a:r>
              <a:rPr lang="en-GB" sz="1900" dirty="0">
                <a:solidFill>
                  <a:srgbClr val="000099"/>
                </a:solidFill>
                <a:latin typeface="Arial" charset="0"/>
              </a:rPr>
              <a:t>in a clinical trial of a treatment with a similar </a:t>
            </a:r>
            <a:r>
              <a:rPr lang="en-GB" sz="1900" dirty="0" smtClean="0">
                <a:solidFill>
                  <a:srgbClr val="000099"/>
                </a:solidFill>
                <a:latin typeface="Arial" charset="0"/>
              </a:rPr>
              <a:t>biological mechanism </a:t>
            </a:r>
            <a:r>
              <a:rPr lang="en-GB" sz="1900" dirty="0">
                <a:solidFill>
                  <a:srgbClr val="000099"/>
                </a:solidFill>
                <a:latin typeface="Arial" charset="0"/>
              </a:rPr>
              <a:t>or related primary outcome </a:t>
            </a:r>
            <a:r>
              <a:rPr lang="en-GB" sz="1900" dirty="0" smtClean="0">
                <a:solidFill>
                  <a:srgbClr val="000099"/>
                </a:solidFill>
                <a:latin typeface="Arial" charset="0"/>
              </a:rPr>
              <a:t>measure</a:t>
            </a:r>
          </a:p>
          <a:p>
            <a:pPr lvl="1">
              <a:lnSpc>
                <a:spcPct val="170000"/>
              </a:lnSpc>
              <a:spcBef>
                <a:spcPts val="0"/>
              </a:spcBef>
              <a:buFont typeface="Arial" pitchFamily="34" charset="0"/>
              <a:buChar char="•"/>
            </a:pPr>
            <a:r>
              <a:rPr lang="en-GB" sz="1900" dirty="0" smtClean="0">
                <a:solidFill>
                  <a:srgbClr val="000099"/>
                </a:solidFill>
                <a:latin typeface="Arial" charset="0"/>
              </a:rPr>
              <a:t>Clinician refusal</a:t>
            </a:r>
          </a:p>
          <a:p>
            <a:pPr lvl="1">
              <a:lnSpc>
                <a:spcPct val="170000"/>
              </a:lnSpc>
              <a:spcBef>
                <a:spcPts val="0"/>
              </a:spcBef>
              <a:buFont typeface="Arial" pitchFamily="34" charset="0"/>
              <a:buChar char="•"/>
            </a:pPr>
            <a:r>
              <a:rPr lang="en-GB" sz="1900" dirty="0" smtClean="0">
                <a:solidFill>
                  <a:srgbClr val="000099"/>
                </a:solidFill>
                <a:latin typeface="Arial" charset="0"/>
              </a:rPr>
              <a:t>Contraindication </a:t>
            </a:r>
            <a:r>
              <a:rPr lang="en-GB" sz="1900" dirty="0">
                <a:solidFill>
                  <a:srgbClr val="000099"/>
                </a:solidFill>
                <a:latin typeface="Arial" charset="0"/>
              </a:rPr>
              <a:t>to continuous positive airway pressure (</a:t>
            </a:r>
            <a:r>
              <a:rPr lang="en-GB" sz="1900" dirty="0" smtClean="0">
                <a:solidFill>
                  <a:srgbClr val="000099"/>
                </a:solidFill>
                <a:latin typeface="Arial" charset="0"/>
              </a:rPr>
              <a:t>CPAP)</a:t>
            </a:r>
            <a:endParaRPr lang="en-GB" sz="1900" dirty="0">
              <a:solidFill>
                <a:srgbClr val="000099"/>
              </a:solidFill>
              <a:latin typeface="Arial" charset="0"/>
            </a:endParaRPr>
          </a:p>
        </p:txBody>
      </p:sp>
      <p:pic>
        <p:nvPicPr>
          <p:cNvPr id="15363" name="Picture 4" descr="QMfoo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675312"/>
            <a:ext cx="9144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412_14 PRSIM trial logo_v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16632"/>
            <a:ext cx="1433177" cy="648072"/>
          </a:xfrm>
          <a:prstGeom prst="rect">
            <a:avLst/>
          </a:prstGeom>
        </p:spPr>
      </p:pic>
    </p:spTree>
    <p:extLst>
      <p:ext uri="{BB962C8B-B14F-4D97-AF65-F5344CB8AC3E}">
        <p14:creationId xmlns:p14="http://schemas.microsoft.com/office/powerpoint/2010/main" val="3149481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67544" y="260648"/>
            <a:ext cx="8229600" cy="935038"/>
          </a:xfrm>
        </p:spPr>
        <p:txBody>
          <a:bodyPr/>
          <a:lstStyle/>
          <a:p>
            <a:pPr eaLnBrk="1" hangingPunct="1"/>
            <a:r>
              <a:rPr lang="en-US" sz="4000" b="1" dirty="0" err="1" smtClean="0">
                <a:solidFill>
                  <a:srgbClr val="000099"/>
                </a:solidFill>
                <a:latin typeface="Arial" charset="0"/>
              </a:rPr>
              <a:t>Randomisation</a:t>
            </a:r>
            <a:endParaRPr lang="en-US" sz="4000" b="1" dirty="0">
              <a:solidFill>
                <a:srgbClr val="000099"/>
              </a:solidFill>
              <a:latin typeface="Arial" charset="0"/>
            </a:endParaRPr>
          </a:p>
        </p:txBody>
      </p:sp>
      <p:pic>
        <p:nvPicPr>
          <p:cNvPr id="15363" name="Picture 4" descr="QMfoo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02300"/>
            <a:ext cx="9144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412_14 PRSIM trial logo_v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16632"/>
            <a:ext cx="1433177" cy="648072"/>
          </a:xfrm>
          <a:prstGeom prst="rect">
            <a:avLst/>
          </a:prstGeom>
        </p:spPr>
      </p:pic>
      <p:sp>
        <p:nvSpPr>
          <p:cNvPr id="6" name="Rectangle 3"/>
          <p:cNvSpPr>
            <a:spLocks noGrp="1" noChangeArrowheads="1"/>
          </p:cNvSpPr>
          <p:nvPr>
            <p:ph type="body" idx="1"/>
          </p:nvPr>
        </p:nvSpPr>
        <p:spPr>
          <a:xfrm>
            <a:off x="0" y="1196752"/>
            <a:ext cx="8820150" cy="4320480"/>
          </a:xfrm>
        </p:spPr>
        <p:txBody>
          <a:bodyPr>
            <a:noAutofit/>
          </a:bodyPr>
          <a:lstStyle/>
          <a:p>
            <a:pPr lvl="1">
              <a:lnSpc>
                <a:spcPct val="150000"/>
              </a:lnSpc>
              <a:buFont typeface="Arial" pitchFamily="34" charset="0"/>
              <a:buChar char="•"/>
            </a:pPr>
            <a:r>
              <a:rPr lang="en-GB" sz="2400" dirty="0" smtClean="0">
                <a:solidFill>
                  <a:srgbClr val="000099"/>
                </a:solidFill>
                <a:latin typeface="Arial" charset="0"/>
              </a:rPr>
              <a:t>After informed consent</a:t>
            </a:r>
          </a:p>
          <a:p>
            <a:pPr lvl="1">
              <a:lnSpc>
                <a:spcPct val="150000"/>
              </a:lnSpc>
              <a:buFont typeface="Arial" pitchFamily="34" charset="0"/>
              <a:buChar char="•"/>
            </a:pPr>
            <a:r>
              <a:rPr lang="en-GB" sz="2400" dirty="0" smtClean="0">
                <a:solidFill>
                  <a:srgbClr val="000099"/>
                </a:solidFill>
                <a:latin typeface="Arial" charset="0"/>
              </a:rPr>
              <a:t>After the surgery has completed (up to 4h after the end of the surgical procedure)</a:t>
            </a:r>
          </a:p>
          <a:p>
            <a:pPr lvl="1">
              <a:lnSpc>
                <a:spcPct val="150000"/>
              </a:lnSpc>
              <a:buFont typeface="Arial" pitchFamily="34" charset="0"/>
              <a:buChar char="•"/>
            </a:pPr>
            <a:r>
              <a:rPr lang="en-GB" sz="2400" smtClean="0">
                <a:solidFill>
                  <a:srgbClr val="000099"/>
                </a:solidFill>
                <a:latin typeface="Arial" charset="0"/>
              </a:rPr>
              <a:t>Via </a:t>
            </a:r>
            <a:r>
              <a:rPr lang="en-GB" sz="2400" dirty="0" smtClean="0">
                <a:solidFill>
                  <a:srgbClr val="000099"/>
                </a:solidFill>
                <a:latin typeface="Arial" charset="0"/>
              </a:rPr>
              <a:t>the PRISM online database </a:t>
            </a:r>
          </a:p>
          <a:p>
            <a:pPr lvl="1">
              <a:lnSpc>
                <a:spcPct val="150000"/>
              </a:lnSpc>
              <a:buFont typeface="Arial" pitchFamily="34" charset="0"/>
              <a:buChar char="•"/>
            </a:pPr>
            <a:r>
              <a:rPr lang="en-GB" sz="2400" dirty="0" smtClean="0">
                <a:solidFill>
                  <a:srgbClr val="000099"/>
                </a:solidFill>
                <a:latin typeface="Arial" charset="0"/>
              </a:rPr>
              <a:t>Randomisation criteria:</a:t>
            </a:r>
          </a:p>
          <a:p>
            <a:pPr lvl="2">
              <a:lnSpc>
                <a:spcPct val="150000"/>
              </a:lnSpc>
            </a:pPr>
            <a:r>
              <a:rPr lang="en-GB" sz="1800" dirty="0" smtClean="0">
                <a:solidFill>
                  <a:srgbClr val="000099"/>
                </a:solidFill>
                <a:latin typeface="Arial" charset="0"/>
              </a:rPr>
              <a:t>Planned surgical procedure category</a:t>
            </a:r>
          </a:p>
          <a:p>
            <a:pPr lvl="2">
              <a:lnSpc>
                <a:spcPct val="150000"/>
              </a:lnSpc>
            </a:pPr>
            <a:r>
              <a:rPr lang="en-GB" sz="1800" dirty="0" smtClean="0">
                <a:solidFill>
                  <a:srgbClr val="000099"/>
                </a:solidFill>
                <a:latin typeface="Arial" charset="0"/>
              </a:rPr>
              <a:t>Planned use of epidural anaesthesia</a:t>
            </a:r>
          </a:p>
          <a:p>
            <a:pPr lvl="1">
              <a:lnSpc>
                <a:spcPct val="150000"/>
              </a:lnSpc>
              <a:buFont typeface="Arial" pitchFamily="34" charset="0"/>
              <a:buChar char="•"/>
            </a:pPr>
            <a:endParaRPr lang="en-GB" sz="2000" dirty="0">
              <a:solidFill>
                <a:srgbClr val="000099"/>
              </a:solidFill>
              <a:latin typeface="Arial" charset="0"/>
            </a:endParaRPr>
          </a:p>
        </p:txBody>
      </p:sp>
    </p:spTree>
    <p:extLst>
      <p:ext uri="{BB962C8B-B14F-4D97-AF65-F5344CB8AC3E}">
        <p14:creationId xmlns:p14="http://schemas.microsoft.com/office/powerpoint/2010/main" val="726018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67544" y="260648"/>
            <a:ext cx="8229600" cy="935038"/>
          </a:xfrm>
        </p:spPr>
        <p:txBody>
          <a:bodyPr/>
          <a:lstStyle/>
          <a:p>
            <a:pPr eaLnBrk="1" hangingPunct="1"/>
            <a:r>
              <a:rPr lang="en-US" sz="4000" b="1" dirty="0" err="1" smtClean="0">
                <a:solidFill>
                  <a:srgbClr val="000099"/>
                </a:solidFill>
                <a:latin typeface="Arial" charset="0"/>
              </a:rPr>
              <a:t>Randomisation</a:t>
            </a:r>
            <a:endParaRPr lang="en-US" sz="4000" b="1" dirty="0">
              <a:solidFill>
                <a:srgbClr val="000099"/>
              </a:solidFill>
              <a:latin typeface="Arial" charset="0"/>
            </a:endParaRPr>
          </a:p>
        </p:txBody>
      </p:sp>
      <p:pic>
        <p:nvPicPr>
          <p:cNvPr id="15363" name="Picture 4" descr="QMfoo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02300"/>
            <a:ext cx="9144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412_14 PRSIM trial logo_v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16632"/>
            <a:ext cx="1433177" cy="648072"/>
          </a:xfrm>
          <a:prstGeom prst="rect">
            <a:avLst/>
          </a:prstGeom>
        </p:spPr>
      </p:pic>
      <p:sp>
        <p:nvSpPr>
          <p:cNvPr id="6" name="Rectangle 3"/>
          <p:cNvSpPr>
            <a:spLocks noGrp="1" noChangeArrowheads="1"/>
          </p:cNvSpPr>
          <p:nvPr>
            <p:ph type="body" idx="1"/>
          </p:nvPr>
        </p:nvSpPr>
        <p:spPr>
          <a:xfrm>
            <a:off x="0" y="1196752"/>
            <a:ext cx="8820150" cy="4320480"/>
          </a:xfrm>
        </p:spPr>
        <p:txBody>
          <a:bodyPr>
            <a:noAutofit/>
          </a:bodyPr>
          <a:lstStyle/>
          <a:p>
            <a:pPr lvl="1">
              <a:lnSpc>
                <a:spcPct val="170000"/>
              </a:lnSpc>
              <a:spcBef>
                <a:spcPts val="0"/>
              </a:spcBef>
              <a:buFont typeface="Arial" pitchFamily="34" charset="0"/>
              <a:buChar char="•"/>
            </a:pPr>
            <a:r>
              <a:rPr lang="en-GB" sz="1800" dirty="0" smtClean="0">
                <a:solidFill>
                  <a:srgbClr val="000099"/>
                </a:solidFill>
                <a:latin typeface="Arial" charset="0"/>
              </a:rPr>
              <a:t>Register at </a:t>
            </a:r>
            <a:r>
              <a:rPr lang="en-GB" sz="1800" dirty="0" smtClean="0">
                <a:solidFill>
                  <a:srgbClr val="000099"/>
                </a:solidFill>
                <a:latin typeface="Arial" charset="0"/>
                <a:hlinkClick r:id="rId5"/>
              </a:rPr>
              <a:t>http://database.prismtrial.org</a:t>
            </a:r>
            <a:r>
              <a:rPr lang="en-GB" sz="1800" dirty="0" smtClean="0">
                <a:solidFill>
                  <a:srgbClr val="000099"/>
                </a:solidFill>
                <a:latin typeface="Arial" charset="0"/>
              </a:rPr>
              <a:t> </a:t>
            </a:r>
          </a:p>
          <a:p>
            <a:pPr lvl="1">
              <a:lnSpc>
                <a:spcPct val="170000"/>
              </a:lnSpc>
              <a:spcBef>
                <a:spcPts val="0"/>
              </a:spcBef>
              <a:buFont typeface="Arial" pitchFamily="34" charset="0"/>
              <a:buChar char="•"/>
            </a:pPr>
            <a:r>
              <a:rPr lang="en-US" sz="1800" dirty="0" smtClean="0">
                <a:solidFill>
                  <a:srgbClr val="000099"/>
                </a:solidFill>
                <a:latin typeface="Arial" charset="0"/>
              </a:rPr>
              <a:t>Enter “username” and “password” provided at registration</a:t>
            </a:r>
          </a:p>
          <a:p>
            <a:pPr lvl="1">
              <a:lnSpc>
                <a:spcPct val="170000"/>
              </a:lnSpc>
              <a:spcBef>
                <a:spcPts val="0"/>
              </a:spcBef>
              <a:buFont typeface="Arial" pitchFamily="34" charset="0"/>
              <a:buChar char="•"/>
            </a:pPr>
            <a:endParaRPr lang="en-US" sz="1800" dirty="0">
              <a:solidFill>
                <a:srgbClr val="000099"/>
              </a:solidFill>
              <a:latin typeface="Arial" charset="0"/>
            </a:endParaRPr>
          </a:p>
          <a:p>
            <a:pPr lvl="1">
              <a:lnSpc>
                <a:spcPct val="170000"/>
              </a:lnSpc>
              <a:spcBef>
                <a:spcPts val="0"/>
              </a:spcBef>
              <a:buFont typeface="Arial" pitchFamily="34" charset="0"/>
              <a:buChar char="•"/>
            </a:pPr>
            <a:endParaRPr lang="en-US" sz="1800" dirty="0" smtClean="0">
              <a:solidFill>
                <a:srgbClr val="000099"/>
              </a:solidFill>
              <a:latin typeface="Arial" charset="0"/>
            </a:endParaRPr>
          </a:p>
          <a:p>
            <a:pPr lvl="1">
              <a:lnSpc>
                <a:spcPct val="170000"/>
              </a:lnSpc>
              <a:spcBef>
                <a:spcPts val="0"/>
              </a:spcBef>
              <a:buFont typeface="Arial" pitchFamily="34" charset="0"/>
              <a:buChar char="•"/>
            </a:pPr>
            <a:endParaRPr lang="en-US" sz="1800" dirty="0">
              <a:solidFill>
                <a:srgbClr val="000099"/>
              </a:solidFill>
              <a:latin typeface="Arial" charset="0"/>
            </a:endParaRPr>
          </a:p>
          <a:p>
            <a:pPr lvl="1">
              <a:lnSpc>
                <a:spcPct val="170000"/>
              </a:lnSpc>
              <a:spcBef>
                <a:spcPts val="0"/>
              </a:spcBef>
              <a:buFont typeface="Arial" pitchFamily="34" charset="0"/>
              <a:buChar char="•"/>
            </a:pPr>
            <a:endParaRPr lang="en-US" sz="1800" dirty="0" smtClean="0">
              <a:solidFill>
                <a:srgbClr val="000099"/>
              </a:solidFill>
              <a:latin typeface="Arial" charset="0"/>
            </a:endParaRPr>
          </a:p>
          <a:p>
            <a:pPr lvl="1">
              <a:lnSpc>
                <a:spcPct val="170000"/>
              </a:lnSpc>
              <a:spcBef>
                <a:spcPts val="0"/>
              </a:spcBef>
              <a:buFont typeface="Arial" pitchFamily="34" charset="0"/>
              <a:buChar char="•"/>
            </a:pPr>
            <a:endParaRPr lang="en-US" sz="1800" dirty="0">
              <a:solidFill>
                <a:srgbClr val="000099"/>
              </a:solidFill>
              <a:latin typeface="Arial" charset="0"/>
            </a:endParaRPr>
          </a:p>
          <a:p>
            <a:pPr lvl="1">
              <a:lnSpc>
                <a:spcPct val="170000"/>
              </a:lnSpc>
              <a:spcBef>
                <a:spcPts val="0"/>
              </a:spcBef>
              <a:buFont typeface="Arial" pitchFamily="34" charset="0"/>
              <a:buChar char="•"/>
            </a:pPr>
            <a:endParaRPr lang="en-US" sz="1800" dirty="0" smtClean="0">
              <a:solidFill>
                <a:srgbClr val="000099"/>
              </a:solidFill>
              <a:latin typeface="Arial" charset="0"/>
            </a:endParaRPr>
          </a:p>
          <a:p>
            <a:pPr lvl="1">
              <a:lnSpc>
                <a:spcPct val="170000"/>
              </a:lnSpc>
              <a:spcBef>
                <a:spcPts val="0"/>
              </a:spcBef>
              <a:buFont typeface="Arial" pitchFamily="34" charset="0"/>
              <a:buChar char="•"/>
            </a:pPr>
            <a:r>
              <a:rPr lang="en-US" sz="1800" dirty="0" smtClean="0">
                <a:solidFill>
                  <a:srgbClr val="000099"/>
                </a:solidFill>
                <a:latin typeface="Arial" charset="0"/>
              </a:rPr>
              <a:t>Click “</a:t>
            </a:r>
            <a:r>
              <a:rPr lang="en-US" sz="1800" dirty="0" err="1" smtClean="0">
                <a:solidFill>
                  <a:srgbClr val="000099"/>
                </a:solidFill>
                <a:latin typeface="Arial" charset="0"/>
              </a:rPr>
              <a:t>randomise</a:t>
            </a:r>
            <a:r>
              <a:rPr lang="en-US" sz="1800" dirty="0" smtClean="0">
                <a:solidFill>
                  <a:srgbClr val="000099"/>
                </a:solidFill>
                <a:latin typeface="Arial" charset="0"/>
              </a:rPr>
              <a:t> patient” and enter relevant information</a:t>
            </a:r>
            <a:endParaRPr lang="en-GB" sz="1800" dirty="0" smtClean="0">
              <a:solidFill>
                <a:srgbClr val="000099"/>
              </a:solidFill>
              <a:latin typeface="Arial" charset="0"/>
            </a:endParaRPr>
          </a:p>
          <a:p>
            <a:pPr marL="457200" lvl="1" indent="0">
              <a:lnSpc>
                <a:spcPct val="150000"/>
              </a:lnSpc>
              <a:buNone/>
            </a:pPr>
            <a:endParaRPr lang="en-GB" sz="2000" dirty="0" smtClean="0">
              <a:solidFill>
                <a:srgbClr val="000099"/>
              </a:solidFill>
              <a:latin typeface="Arial" charset="0"/>
            </a:endParaRPr>
          </a:p>
          <a:p>
            <a:pPr marL="457200" lvl="1" indent="0">
              <a:lnSpc>
                <a:spcPct val="150000"/>
              </a:lnSpc>
              <a:buNone/>
            </a:pPr>
            <a:endParaRPr lang="en-GB" sz="2000" dirty="0">
              <a:solidFill>
                <a:srgbClr val="000099"/>
              </a:solidFill>
              <a:latin typeface="Arial" charset="0"/>
            </a:endParaRPr>
          </a:p>
          <a:p>
            <a:pPr marL="457200" lvl="1" indent="0">
              <a:lnSpc>
                <a:spcPct val="150000"/>
              </a:lnSpc>
              <a:buNone/>
            </a:pPr>
            <a:endParaRPr lang="en-GB" sz="2000" dirty="0">
              <a:solidFill>
                <a:srgbClr val="000099"/>
              </a:solidFill>
              <a:latin typeface="Arial" charset="0"/>
            </a:endParaRPr>
          </a:p>
        </p:txBody>
      </p:sp>
      <p:pic>
        <p:nvPicPr>
          <p:cNvPr id="102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641" t="18890" r="10336" b="13995"/>
          <a:stretch/>
        </p:blipFill>
        <p:spPr bwMode="auto">
          <a:xfrm>
            <a:off x="4484585" y="2276872"/>
            <a:ext cx="3979687" cy="273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127" t="8955" r="3395" b="3732"/>
          <a:stretch/>
        </p:blipFill>
        <p:spPr bwMode="auto">
          <a:xfrm>
            <a:off x="539552" y="2256791"/>
            <a:ext cx="3731410" cy="275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7481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67544" y="260648"/>
            <a:ext cx="8229600" cy="935038"/>
          </a:xfrm>
        </p:spPr>
        <p:txBody>
          <a:bodyPr/>
          <a:lstStyle/>
          <a:p>
            <a:pPr eaLnBrk="1" hangingPunct="1"/>
            <a:r>
              <a:rPr lang="en-US" sz="4000" b="1" dirty="0" smtClean="0">
                <a:solidFill>
                  <a:srgbClr val="000099"/>
                </a:solidFill>
                <a:latin typeface="Arial" charset="0"/>
              </a:rPr>
              <a:t>Intervention</a:t>
            </a:r>
            <a:endParaRPr lang="en-US" sz="4000" b="1" dirty="0">
              <a:solidFill>
                <a:srgbClr val="000099"/>
              </a:solidFill>
              <a:latin typeface="Arial" charset="0"/>
            </a:endParaRPr>
          </a:p>
        </p:txBody>
      </p:sp>
      <p:sp>
        <p:nvSpPr>
          <p:cNvPr id="15362" name="Rectangle 3"/>
          <p:cNvSpPr>
            <a:spLocks noGrp="1" noChangeArrowheads="1"/>
          </p:cNvSpPr>
          <p:nvPr>
            <p:ph type="body" idx="1"/>
          </p:nvPr>
        </p:nvSpPr>
        <p:spPr>
          <a:xfrm>
            <a:off x="179512" y="4653136"/>
            <a:ext cx="8712967" cy="864095"/>
          </a:xfrm>
        </p:spPr>
        <p:txBody>
          <a:bodyPr>
            <a:normAutofit lnSpcReduction="10000"/>
          </a:bodyPr>
          <a:lstStyle/>
          <a:p>
            <a:pPr marL="457200" lvl="1" indent="0" algn="ctr" eaLnBrk="1" hangingPunct="1">
              <a:lnSpc>
                <a:spcPct val="110000"/>
              </a:lnSpc>
              <a:buNone/>
            </a:pPr>
            <a:r>
              <a:rPr lang="en-US" sz="2400" b="1" dirty="0" smtClean="0">
                <a:solidFill>
                  <a:srgbClr val="000099"/>
                </a:solidFill>
                <a:latin typeface="Arial" charset="0"/>
              </a:rPr>
              <a:t>CPAP for at least four hours, ideally started within four hours of completion of surgery</a:t>
            </a:r>
          </a:p>
        </p:txBody>
      </p:sp>
      <p:pic>
        <p:nvPicPr>
          <p:cNvPr id="15363" name="Picture 4" descr="QMfoo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02300"/>
            <a:ext cx="9144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412_14 PRSIM trial logo_v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16632"/>
            <a:ext cx="1433177" cy="648072"/>
          </a:xfrm>
          <a:prstGeom prst="rect">
            <a:avLst/>
          </a:prstGeom>
        </p:spPr>
      </p:pic>
      <p:pic>
        <p:nvPicPr>
          <p:cNvPr id="7" name="Picture 6" descr="maxresdefault.jpg"/>
          <p:cNvPicPr>
            <a:picLocks noChangeAspect="1"/>
          </p:cNvPicPr>
          <p:nvPr/>
        </p:nvPicPr>
        <p:blipFill>
          <a:blip r:embed="rId5" cstate="print"/>
          <a:stretch>
            <a:fillRect/>
          </a:stretch>
        </p:blipFill>
        <p:spPr>
          <a:xfrm>
            <a:off x="2011716" y="1484784"/>
            <a:ext cx="5120569" cy="2880320"/>
          </a:xfrm>
          <a:prstGeom prst="rect">
            <a:avLst/>
          </a:prstGeom>
        </p:spPr>
      </p:pic>
    </p:spTree>
    <p:extLst>
      <p:ext uri="{BB962C8B-B14F-4D97-AF65-F5344CB8AC3E}">
        <p14:creationId xmlns:p14="http://schemas.microsoft.com/office/powerpoint/2010/main" val="2037548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67544" y="260648"/>
            <a:ext cx="8229600" cy="935038"/>
          </a:xfrm>
        </p:spPr>
        <p:txBody>
          <a:bodyPr/>
          <a:lstStyle/>
          <a:p>
            <a:pPr eaLnBrk="1" hangingPunct="1"/>
            <a:r>
              <a:rPr lang="en-US" sz="4000" b="1" dirty="0" smtClean="0">
                <a:solidFill>
                  <a:srgbClr val="000099"/>
                </a:solidFill>
                <a:latin typeface="Arial" charset="0"/>
              </a:rPr>
              <a:t>Intervention group</a:t>
            </a:r>
            <a:endParaRPr lang="en-US" sz="4000" b="1" dirty="0">
              <a:solidFill>
                <a:srgbClr val="000099"/>
              </a:solidFill>
              <a:latin typeface="Arial" charset="0"/>
            </a:endParaRPr>
          </a:p>
        </p:txBody>
      </p:sp>
      <p:sp>
        <p:nvSpPr>
          <p:cNvPr id="15362" name="Rectangle 3"/>
          <p:cNvSpPr>
            <a:spLocks noGrp="1" noChangeArrowheads="1"/>
          </p:cNvSpPr>
          <p:nvPr>
            <p:ph type="body" idx="1"/>
          </p:nvPr>
        </p:nvSpPr>
        <p:spPr>
          <a:xfrm>
            <a:off x="503238" y="1268412"/>
            <a:ext cx="8137525" cy="4032796"/>
          </a:xfrm>
        </p:spPr>
        <p:txBody>
          <a:bodyPr>
            <a:normAutofit fontScale="92500"/>
          </a:bodyPr>
          <a:lstStyle/>
          <a:p>
            <a:pPr marL="457200" lvl="1" indent="0" algn="ctr" eaLnBrk="1" hangingPunct="1">
              <a:lnSpc>
                <a:spcPct val="110000"/>
              </a:lnSpc>
              <a:buNone/>
            </a:pPr>
            <a:r>
              <a:rPr lang="en-US" sz="2400" dirty="0" smtClean="0">
                <a:solidFill>
                  <a:srgbClr val="000099"/>
                </a:solidFill>
                <a:latin typeface="Arial" charset="0"/>
              </a:rPr>
              <a:t>CPAP for at least four hours ideally started within four hours of the end of surgery</a:t>
            </a:r>
          </a:p>
          <a:p>
            <a:pPr marL="457200" lvl="1" indent="0" eaLnBrk="1" hangingPunct="1">
              <a:lnSpc>
                <a:spcPct val="110000"/>
              </a:lnSpc>
              <a:buFont typeface="Arial" pitchFamily="34" charset="0"/>
              <a:buChar char="•"/>
            </a:pPr>
            <a:endParaRPr lang="en-US" sz="1200" dirty="0" smtClean="0">
              <a:solidFill>
                <a:srgbClr val="000099"/>
              </a:solidFill>
              <a:latin typeface="Arial" charset="0"/>
            </a:endParaRPr>
          </a:p>
          <a:p>
            <a:pPr lvl="1" eaLnBrk="1" hangingPunct="1">
              <a:lnSpc>
                <a:spcPct val="110000"/>
              </a:lnSpc>
              <a:buFont typeface="Arial" pitchFamily="34" charset="0"/>
              <a:buChar char="•"/>
            </a:pPr>
            <a:r>
              <a:rPr lang="en-US" sz="2400" dirty="0">
                <a:solidFill>
                  <a:srgbClr val="000099"/>
                </a:solidFill>
                <a:latin typeface="Arial" charset="0"/>
              </a:rPr>
              <a:t>C</a:t>
            </a:r>
            <a:r>
              <a:rPr lang="en-US" sz="2400" dirty="0" smtClean="0">
                <a:solidFill>
                  <a:srgbClr val="000099"/>
                </a:solidFill>
                <a:latin typeface="Arial" charset="0"/>
              </a:rPr>
              <a:t>an be commenced up to 12h after the end of surgery</a:t>
            </a:r>
          </a:p>
          <a:p>
            <a:pPr lvl="1" eaLnBrk="1" hangingPunct="1">
              <a:lnSpc>
                <a:spcPct val="110000"/>
              </a:lnSpc>
              <a:buFont typeface="Arial" pitchFamily="34" charset="0"/>
              <a:buChar char="•"/>
            </a:pPr>
            <a:r>
              <a:rPr lang="en-US" sz="2400" dirty="0" smtClean="0">
                <a:solidFill>
                  <a:srgbClr val="000099"/>
                </a:solidFill>
                <a:latin typeface="Arial" charset="0"/>
              </a:rPr>
              <a:t>Delivered by trained staff according to local policies</a:t>
            </a:r>
          </a:p>
          <a:p>
            <a:pPr lvl="1" eaLnBrk="1" hangingPunct="1">
              <a:lnSpc>
                <a:spcPct val="110000"/>
              </a:lnSpc>
              <a:buFont typeface="Arial" pitchFamily="34" charset="0"/>
              <a:buChar char="•"/>
            </a:pPr>
            <a:r>
              <a:rPr lang="en-US" sz="2400" dirty="0" smtClean="0">
                <a:solidFill>
                  <a:srgbClr val="000099"/>
                </a:solidFill>
                <a:latin typeface="Arial" charset="0"/>
              </a:rPr>
              <a:t>Mask, nasal or helmet/hood delivery device</a:t>
            </a:r>
          </a:p>
          <a:p>
            <a:pPr lvl="1" eaLnBrk="1" hangingPunct="1">
              <a:lnSpc>
                <a:spcPct val="110000"/>
              </a:lnSpc>
              <a:buFont typeface="Arial" pitchFamily="34" charset="0"/>
              <a:buChar char="•"/>
            </a:pPr>
            <a:r>
              <a:rPr lang="en-US" sz="2400" dirty="0" smtClean="0">
                <a:solidFill>
                  <a:srgbClr val="000099"/>
                </a:solidFill>
                <a:latin typeface="Arial" charset="0"/>
              </a:rPr>
              <a:t>Clinician can choose CPAP machine</a:t>
            </a:r>
          </a:p>
          <a:p>
            <a:pPr lvl="1" eaLnBrk="1" hangingPunct="1">
              <a:lnSpc>
                <a:spcPct val="110000"/>
              </a:lnSpc>
              <a:buFont typeface="Arial" pitchFamily="34" charset="0"/>
              <a:buChar char="•"/>
            </a:pPr>
            <a:r>
              <a:rPr lang="en-US" sz="2400" dirty="0" smtClean="0">
                <a:solidFill>
                  <a:srgbClr val="000099"/>
                </a:solidFill>
                <a:latin typeface="Arial" charset="0"/>
              </a:rPr>
              <a:t>Minimum airway pressure 5cmH</a:t>
            </a:r>
            <a:r>
              <a:rPr lang="en-US" sz="2400" baseline="-25000" dirty="0" smtClean="0">
                <a:solidFill>
                  <a:srgbClr val="000099"/>
                </a:solidFill>
                <a:latin typeface="Arial" charset="0"/>
              </a:rPr>
              <a:t>2</a:t>
            </a:r>
            <a:r>
              <a:rPr lang="en-US" sz="2400" dirty="0" smtClean="0">
                <a:solidFill>
                  <a:srgbClr val="000099"/>
                </a:solidFill>
                <a:latin typeface="Arial" charset="0"/>
              </a:rPr>
              <a:t>O </a:t>
            </a:r>
          </a:p>
          <a:p>
            <a:pPr lvl="1">
              <a:lnSpc>
                <a:spcPct val="110000"/>
              </a:lnSpc>
              <a:buFont typeface="Arial" pitchFamily="34" charset="0"/>
              <a:buChar char="•"/>
            </a:pPr>
            <a:r>
              <a:rPr lang="en-US" sz="2400" dirty="0" smtClean="0">
                <a:solidFill>
                  <a:srgbClr val="000099"/>
                </a:solidFill>
                <a:latin typeface="Arial" charset="0"/>
              </a:rPr>
              <a:t>Can be increased to maximum of 10cmH</a:t>
            </a:r>
            <a:r>
              <a:rPr lang="en-US" sz="2400" baseline="-25000" dirty="0" smtClean="0">
                <a:solidFill>
                  <a:srgbClr val="000099"/>
                </a:solidFill>
                <a:latin typeface="Arial" charset="0"/>
              </a:rPr>
              <a:t>2</a:t>
            </a:r>
            <a:r>
              <a:rPr lang="en-US" sz="2400" dirty="0" smtClean="0">
                <a:solidFill>
                  <a:srgbClr val="000099"/>
                </a:solidFill>
                <a:latin typeface="Arial" charset="0"/>
              </a:rPr>
              <a:t>O </a:t>
            </a:r>
            <a:endParaRPr lang="en-US" sz="2400" dirty="0">
              <a:solidFill>
                <a:srgbClr val="000099"/>
              </a:solidFill>
              <a:latin typeface="Arial" charset="0"/>
            </a:endParaRPr>
          </a:p>
          <a:p>
            <a:pPr lvl="1">
              <a:lnSpc>
                <a:spcPct val="110000"/>
              </a:lnSpc>
              <a:buFont typeface="Arial" pitchFamily="34" charset="0"/>
              <a:buChar char="•"/>
            </a:pPr>
            <a:endParaRPr lang="en-US" sz="2400" dirty="0" smtClean="0">
              <a:solidFill>
                <a:srgbClr val="000099"/>
              </a:solidFill>
              <a:latin typeface="Arial" charset="0"/>
            </a:endParaRPr>
          </a:p>
          <a:p>
            <a:pPr lvl="1" eaLnBrk="1" hangingPunct="1">
              <a:lnSpc>
                <a:spcPct val="110000"/>
              </a:lnSpc>
            </a:pPr>
            <a:endParaRPr lang="en-US" sz="2400" dirty="0">
              <a:solidFill>
                <a:srgbClr val="000099"/>
              </a:solidFill>
              <a:latin typeface="Arial" charset="0"/>
            </a:endParaRPr>
          </a:p>
        </p:txBody>
      </p:sp>
      <p:pic>
        <p:nvPicPr>
          <p:cNvPr id="15363" name="Picture 4" descr="QMfoo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02300"/>
            <a:ext cx="9144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412_14 PRSIM trial logo_v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16632"/>
            <a:ext cx="1433177" cy="648072"/>
          </a:xfrm>
          <a:prstGeom prst="rect">
            <a:avLst/>
          </a:prstGeom>
        </p:spPr>
      </p:pic>
      <p:sp>
        <p:nvSpPr>
          <p:cNvPr id="6" name="Rectangle 2"/>
          <p:cNvSpPr txBox="1">
            <a:spLocks noChangeArrowheads="1"/>
          </p:cNvSpPr>
          <p:nvPr/>
        </p:nvSpPr>
        <p:spPr>
          <a:xfrm>
            <a:off x="4031432" y="5157192"/>
            <a:ext cx="5112568"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chemeClr val="bg1">
                    <a:lumMod val="65000"/>
                  </a:schemeClr>
                </a:solidFill>
                <a:latin typeface="Arial" charset="0"/>
              </a:rPr>
              <a:t>NB. HFNO is not considered CPAP</a:t>
            </a:r>
            <a:endParaRPr lang="en-US" sz="2400" dirty="0">
              <a:solidFill>
                <a:schemeClr val="bg1">
                  <a:lumMod val="65000"/>
                </a:schemeClr>
              </a:solidFill>
              <a:latin typeface="Arial" charset="0"/>
            </a:endParaRPr>
          </a:p>
        </p:txBody>
      </p:sp>
    </p:spTree>
    <p:extLst>
      <p:ext uri="{BB962C8B-B14F-4D97-AF65-F5344CB8AC3E}">
        <p14:creationId xmlns:p14="http://schemas.microsoft.com/office/powerpoint/2010/main" val="3161310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67544" y="0"/>
            <a:ext cx="8229600" cy="935038"/>
          </a:xfrm>
        </p:spPr>
        <p:txBody>
          <a:bodyPr/>
          <a:lstStyle/>
          <a:p>
            <a:pPr eaLnBrk="1" hangingPunct="1"/>
            <a:r>
              <a:rPr lang="en-US" sz="4000" b="1" dirty="0" smtClean="0">
                <a:solidFill>
                  <a:srgbClr val="000099"/>
                </a:solidFill>
                <a:latin typeface="Arial" charset="0"/>
              </a:rPr>
              <a:t>Intervention algorithm</a:t>
            </a:r>
            <a:endParaRPr lang="en-US" sz="4000" b="1" dirty="0">
              <a:solidFill>
                <a:srgbClr val="000099"/>
              </a:solidFill>
              <a:latin typeface="Arial" charset="0"/>
            </a:endParaRPr>
          </a:p>
        </p:txBody>
      </p:sp>
      <p:pic>
        <p:nvPicPr>
          <p:cNvPr id="15363" name="Picture 4" descr="QMfoo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02300"/>
            <a:ext cx="9144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412_14 PRSIM trial logo_v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16632"/>
            <a:ext cx="1433177" cy="648072"/>
          </a:xfrm>
          <a:prstGeom prst="rect">
            <a:avLst/>
          </a:prstGeom>
        </p:spPr>
      </p:pic>
      <p:grpSp>
        <p:nvGrpSpPr>
          <p:cNvPr id="6" name="Group 5"/>
          <p:cNvGrpSpPr/>
          <p:nvPr/>
        </p:nvGrpSpPr>
        <p:grpSpPr>
          <a:xfrm>
            <a:off x="322809" y="1096787"/>
            <a:ext cx="8357951" cy="4444281"/>
            <a:chOff x="0" y="0"/>
            <a:chExt cx="4158750" cy="5310764"/>
          </a:xfrm>
        </p:grpSpPr>
        <p:cxnSp>
          <p:nvCxnSpPr>
            <p:cNvPr id="11" name="Straight Arrow Connector 10"/>
            <p:cNvCxnSpPr>
              <a:cxnSpLocks noChangeShapeType="1"/>
            </p:cNvCxnSpPr>
            <p:nvPr/>
          </p:nvCxnSpPr>
          <p:spPr bwMode="auto">
            <a:xfrm>
              <a:off x="1053465" y="1152020"/>
              <a:ext cx="0" cy="533905"/>
            </a:xfrm>
            <a:prstGeom prst="straightConnector1">
              <a:avLst/>
            </a:prstGeom>
            <a:noFill/>
            <a:ln w="25400">
              <a:solidFill>
                <a:schemeClr val="tx1">
                  <a:lumMod val="100000"/>
                  <a:lumOff val="0"/>
                </a:schemeClr>
              </a:solidFill>
              <a:round/>
              <a:headEnd/>
              <a:tailEnd type="triangle" w="lg"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nvGrpSpPr>
            <p:cNvPr id="7" name="Group 6"/>
            <p:cNvGrpSpPr/>
            <p:nvPr/>
          </p:nvGrpSpPr>
          <p:grpSpPr>
            <a:xfrm>
              <a:off x="0" y="0"/>
              <a:ext cx="2041757" cy="1358265"/>
              <a:chOff x="0" y="0"/>
              <a:chExt cx="2042024" cy="1358374"/>
            </a:xfrm>
          </p:grpSpPr>
          <p:cxnSp>
            <p:nvCxnSpPr>
              <p:cNvPr id="21" name="Straight Arrow Connector 20"/>
              <p:cNvCxnSpPr>
                <a:cxnSpLocks noChangeShapeType="1"/>
              </p:cNvCxnSpPr>
              <p:nvPr/>
            </p:nvCxnSpPr>
            <p:spPr bwMode="auto">
              <a:xfrm flipH="1">
                <a:off x="1057910" y="0"/>
                <a:ext cx="4569" cy="661670"/>
              </a:xfrm>
              <a:prstGeom prst="straightConnector1">
                <a:avLst/>
              </a:prstGeom>
              <a:noFill/>
              <a:ln w="25400">
                <a:solidFill>
                  <a:schemeClr val="tx1">
                    <a:lumMod val="100000"/>
                    <a:lumOff val="0"/>
                  </a:schemeClr>
                </a:solidFill>
                <a:round/>
                <a:headEnd/>
                <a:tailEnd type="triangle" w="lg"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9" name="Text Box 39"/>
              <p:cNvSpPr txBox="1">
                <a:spLocks noChangeArrowheads="1"/>
              </p:cNvSpPr>
              <p:nvPr/>
            </p:nvSpPr>
            <p:spPr bwMode="auto">
              <a:xfrm>
                <a:off x="0" y="0"/>
                <a:ext cx="2042024" cy="411480"/>
              </a:xfrm>
              <a:prstGeom prst="rect">
                <a:avLst/>
              </a:prstGeom>
              <a:solidFill>
                <a:srgbClr val="FFFFFF"/>
              </a:solidFill>
              <a:ln w="9525">
                <a:solidFill>
                  <a:srgbClr val="000000"/>
                </a:solidFill>
                <a:miter lim="800000"/>
                <a:headEnd/>
                <a:tailEnd/>
              </a:ln>
              <a:extLst/>
            </p:spPr>
            <p:txBody>
              <a:bodyPr rot="0" vert="horz" wrap="square" lIns="91440" tIns="91440" rIns="91440" bIns="91440" anchor="ctr" anchorCtr="0" upright="1">
                <a:noAutofit/>
              </a:bodyPr>
              <a:lstStyle/>
              <a:p>
                <a:pPr algn="ctr">
                  <a:spcAft>
                    <a:spcPts val="0"/>
                  </a:spcAft>
                </a:pPr>
                <a:r>
                  <a:rPr lang="en-GB" sz="1400" kern="1200" dirty="0">
                    <a:solidFill>
                      <a:srgbClr val="000000"/>
                    </a:solidFill>
                    <a:effectLst/>
                    <a:latin typeface="Arial"/>
                    <a:ea typeface="Times New Roman"/>
                    <a:cs typeface="Times New Roman"/>
                  </a:rPr>
                  <a:t>Completion of surgery</a:t>
                </a:r>
                <a:endParaRPr lang="en-GB" sz="1400" dirty="0">
                  <a:effectLst/>
                  <a:latin typeface="Times"/>
                  <a:ea typeface="Times New Roman"/>
                  <a:cs typeface="Times New Roman"/>
                </a:endParaRPr>
              </a:p>
            </p:txBody>
          </p:sp>
          <p:sp>
            <p:nvSpPr>
              <p:cNvPr id="20" name="Text Box 40"/>
              <p:cNvSpPr txBox="1">
                <a:spLocks noChangeArrowheads="1"/>
              </p:cNvSpPr>
              <p:nvPr/>
            </p:nvSpPr>
            <p:spPr bwMode="auto">
              <a:xfrm>
                <a:off x="3810" y="663575"/>
                <a:ext cx="2037677" cy="694799"/>
              </a:xfrm>
              <a:prstGeom prst="rect">
                <a:avLst/>
              </a:prstGeom>
              <a:solidFill>
                <a:srgbClr val="FFFFFF"/>
              </a:solidFill>
              <a:ln w="9525">
                <a:solidFill>
                  <a:srgbClr val="000000"/>
                </a:solidFill>
                <a:miter lim="800000"/>
                <a:headEnd/>
                <a:tailEnd/>
              </a:ln>
              <a:extLst/>
            </p:spPr>
            <p:txBody>
              <a:bodyPr rot="0" vert="horz" wrap="square" lIns="91440" tIns="91440" rIns="91440" bIns="91440" anchor="ctr" anchorCtr="0" upright="1">
                <a:noAutofit/>
              </a:bodyPr>
              <a:lstStyle/>
              <a:p>
                <a:pPr algn="ctr">
                  <a:spcAft>
                    <a:spcPts val="0"/>
                  </a:spcAft>
                </a:pPr>
                <a:r>
                  <a:rPr lang="en-GB" sz="1400" kern="1200" dirty="0">
                    <a:solidFill>
                      <a:srgbClr val="000000"/>
                    </a:solidFill>
                    <a:effectLst/>
                    <a:latin typeface="Arial"/>
                    <a:ea typeface="Times New Roman"/>
                    <a:cs typeface="Times New Roman"/>
                  </a:rPr>
                  <a:t>Patient transferred to appropriate clinical area for delivery of CPAP</a:t>
                </a:r>
                <a:endParaRPr lang="en-GB" sz="1400" dirty="0">
                  <a:effectLst/>
                  <a:latin typeface="Times"/>
                  <a:ea typeface="Times New Roman"/>
                  <a:cs typeface="Times New Roman"/>
                </a:endParaRPr>
              </a:p>
            </p:txBody>
          </p:sp>
        </p:grpSp>
        <p:grpSp>
          <p:nvGrpSpPr>
            <p:cNvPr id="10" name="Group 9"/>
            <p:cNvGrpSpPr/>
            <p:nvPr/>
          </p:nvGrpSpPr>
          <p:grpSpPr>
            <a:xfrm>
              <a:off x="0" y="3187457"/>
              <a:ext cx="4158392" cy="2123307"/>
              <a:chOff x="0" y="3727738"/>
              <a:chExt cx="4506098" cy="2148067"/>
            </a:xfrm>
          </p:grpSpPr>
          <p:cxnSp>
            <p:nvCxnSpPr>
              <p:cNvPr id="17" name="Straight Arrow Connector 16"/>
              <p:cNvCxnSpPr>
                <a:cxnSpLocks noChangeShapeType="1"/>
              </p:cNvCxnSpPr>
              <p:nvPr/>
            </p:nvCxnSpPr>
            <p:spPr bwMode="auto">
              <a:xfrm>
                <a:off x="1151168" y="4280081"/>
                <a:ext cx="0" cy="1068309"/>
              </a:xfrm>
              <a:prstGeom prst="straightConnector1">
                <a:avLst/>
              </a:prstGeom>
              <a:noFill/>
              <a:ln w="25400">
                <a:solidFill>
                  <a:srgbClr val="000000"/>
                </a:solidFill>
                <a:round/>
                <a:headEnd/>
                <a:tailEnd type="triangle" w="lg"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 name="Straight Arrow Connector 17"/>
              <p:cNvCxnSpPr>
                <a:cxnSpLocks noChangeShapeType="1"/>
              </p:cNvCxnSpPr>
              <p:nvPr/>
            </p:nvCxnSpPr>
            <p:spPr bwMode="auto">
              <a:xfrm>
                <a:off x="1142734" y="4977760"/>
                <a:ext cx="1256892" cy="0"/>
              </a:xfrm>
              <a:prstGeom prst="straightConnector1">
                <a:avLst/>
              </a:prstGeom>
              <a:noFill/>
              <a:ln w="25400">
                <a:solidFill>
                  <a:srgbClr val="000000"/>
                </a:solidFill>
                <a:round/>
                <a:headEnd/>
                <a:tailEnd type="triangle" w="lg"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4" name="Text Box 44"/>
              <p:cNvSpPr txBox="1">
                <a:spLocks noChangeArrowheads="1"/>
              </p:cNvSpPr>
              <p:nvPr/>
            </p:nvSpPr>
            <p:spPr bwMode="auto">
              <a:xfrm>
                <a:off x="2399626" y="4716813"/>
                <a:ext cx="2106472" cy="631576"/>
              </a:xfrm>
              <a:prstGeom prst="rect">
                <a:avLst/>
              </a:prstGeom>
              <a:solidFill>
                <a:srgbClr val="FFFFFF"/>
              </a:solidFill>
              <a:ln w="9525">
                <a:solidFill>
                  <a:srgbClr val="000000"/>
                </a:solidFill>
                <a:miter lim="800000"/>
                <a:headEnd/>
                <a:tailEnd/>
              </a:ln>
              <a:extLst/>
            </p:spPr>
            <p:txBody>
              <a:bodyPr rot="0" vert="horz" wrap="square" lIns="91440" tIns="91440" rIns="91440" bIns="91440" anchor="ctr" anchorCtr="0" upright="1">
                <a:noAutofit/>
              </a:bodyPr>
              <a:lstStyle/>
              <a:p>
                <a:pPr algn="ctr">
                  <a:spcAft>
                    <a:spcPts val="0"/>
                  </a:spcAft>
                </a:pPr>
                <a:r>
                  <a:rPr lang="en-GB" sz="1400" kern="1200" dirty="0">
                    <a:solidFill>
                      <a:srgbClr val="000000"/>
                    </a:solidFill>
                    <a:effectLst/>
                    <a:latin typeface="Arial"/>
                    <a:ea typeface="Times New Roman"/>
                    <a:cs typeface="Times New Roman"/>
                  </a:rPr>
                  <a:t>After 4 hours, CPAP continued at the discretion </a:t>
                </a:r>
                <a:r>
                  <a:rPr lang="en-GB" sz="1400" kern="1200" dirty="0" smtClean="0">
                    <a:solidFill>
                      <a:srgbClr val="000000"/>
                    </a:solidFill>
                    <a:effectLst/>
                    <a:latin typeface="Arial"/>
                    <a:ea typeface="Times New Roman"/>
                    <a:cs typeface="Times New Roman"/>
                  </a:rPr>
                  <a:t>of </a:t>
                </a:r>
                <a:r>
                  <a:rPr lang="en-GB" sz="1400" kern="1200" dirty="0">
                    <a:solidFill>
                      <a:srgbClr val="000000"/>
                    </a:solidFill>
                    <a:effectLst/>
                    <a:latin typeface="Arial"/>
                    <a:ea typeface="Times New Roman"/>
                    <a:cs typeface="Times New Roman"/>
                  </a:rPr>
                  <a:t>clinician</a:t>
                </a:r>
                <a:endParaRPr lang="en-GB" sz="1400" dirty="0">
                  <a:effectLst/>
                  <a:latin typeface="Times"/>
                  <a:ea typeface="Times New Roman"/>
                  <a:cs typeface="Times New Roman"/>
                </a:endParaRPr>
              </a:p>
            </p:txBody>
          </p:sp>
          <p:sp>
            <p:nvSpPr>
              <p:cNvPr id="15" name="Text Box 45"/>
              <p:cNvSpPr txBox="1">
                <a:spLocks noChangeArrowheads="1"/>
              </p:cNvSpPr>
              <p:nvPr/>
            </p:nvSpPr>
            <p:spPr bwMode="auto">
              <a:xfrm>
                <a:off x="0" y="5348479"/>
                <a:ext cx="2211897" cy="527326"/>
              </a:xfrm>
              <a:prstGeom prst="rect">
                <a:avLst/>
              </a:prstGeom>
              <a:solidFill>
                <a:srgbClr val="FFFFFF"/>
              </a:solidFill>
              <a:ln w="9525">
                <a:solidFill>
                  <a:srgbClr val="000000"/>
                </a:solidFill>
                <a:miter lim="800000"/>
                <a:headEnd/>
                <a:tailEnd/>
              </a:ln>
              <a:extLst/>
            </p:spPr>
            <p:txBody>
              <a:bodyPr rot="0" vert="horz" wrap="square" lIns="91440" tIns="91440" rIns="91440" bIns="91440" anchor="ctr" anchorCtr="0" upright="1">
                <a:noAutofit/>
              </a:bodyPr>
              <a:lstStyle/>
              <a:p>
                <a:pPr algn="ctr">
                  <a:spcAft>
                    <a:spcPts val="0"/>
                  </a:spcAft>
                </a:pPr>
                <a:r>
                  <a:rPr lang="en-GB" sz="1400" kern="1200" dirty="0">
                    <a:solidFill>
                      <a:srgbClr val="000000"/>
                    </a:solidFill>
                    <a:effectLst/>
                    <a:latin typeface="Arial"/>
                    <a:ea typeface="Times New Roman"/>
                    <a:cs typeface="Times New Roman"/>
                  </a:rPr>
                  <a:t>Intervention period ends.</a:t>
                </a:r>
                <a:endParaRPr lang="en-GB" sz="1400" dirty="0">
                  <a:effectLst/>
                  <a:latin typeface="Times"/>
                  <a:ea typeface="Times New Roman"/>
                  <a:cs typeface="Times New Roman"/>
                </a:endParaRPr>
              </a:p>
              <a:p>
                <a:pPr algn="ctr">
                  <a:spcAft>
                    <a:spcPts val="0"/>
                  </a:spcAft>
                </a:pPr>
                <a:r>
                  <a:rPr lang="en-GB" sz="1400" kern="1200" dirty="0">
                    <a:solidFill>
                      <a:srgbClr val="000000"/>
                    </a:solidFill>
                    <a:effectLst/>
                    <a:latin typeface="Arial"/>
                    <a:ea typeface="Times New Roman"/>
                    <a:cs typeface="Times New Roman"/>
                  </a:rPr>
                  <a:t>Follow-up procedures</a:t>
                </a:r>
                <a:endParaRPr lang="en-GB" sz="1400" dirty="0">
                  <a:effectLst/>
                  <a:latin typeface="Times"/>
                  <a:ea typeface="Times New Roman"/>
                  <a:cs typeface="Times New Roman"/>
                </a:endParaRPr>
              </a:p>
            </p:txBody>
          </p:sp>
          <p:sp>
            <p:nvSpPr>
              <p:cNvPr id="16" name="Text Box 44"/>
              <p:cNvSpPr txBox="1">
                <a:spLocks noChangeArrowheads="1"/>
              </p:cNvSpPr>
              <p:nvPr/>
            </p:nvSpPr>
            <p:spPr bwMode="auto">
              <a:xfrm>
                <a:off x="0" y="3727738"/>
                <a:ext cx="2211897" cy="833732"/>
              </a:xfrm>
              <a:prstGeom prst="rect">
                <a:avLst/>
              </a:prstGeom>
              <a:solidFill>
                <a:srgbClr val="FFFFFF"/>
              </a:solidFill>
              <a:ln w="9525">
                <a:solidFill>
                  <a:srgbClr val="000000"/>
                </a:solidFill>
                <a:miter lim="800000"/>
                <a:headEnd/>
                <a:tailEnd/>
              </a:ln>
              <a:extLst/>
            </p:spPr>
            <p:txBody>
              <a:bodyPr rot="0" vert="horz" wrap="square" lIns="91440" tIns="91440" rIns="91440" bIns="91440" anchor="ctr" anchorCtr="0" upright="1">
                <a:noAutofit/>
              </a:bodyPr>
              <a:lstStyle/>
              <a:p>
                <a:pPr algn="ctr">
                  <a:spcAft>
                    <a:spcPts val="0"/>
                  </a:spcAft>
                </a:pPr>
                <a:r>
                  <a:rPr lang="en-GB" sz="1400" kern="1200" dirty="0">
                    <a:solidFill>
                      <a:srgbClr val="000000"/>
                    </a:solidFill>
                    <a:effectLst/>
                    <a:latin typeface="Arial"/>
                    <a:ea typeface="Times New Roman"/>
                    <a:cs typeface="Times New Roman"/>
                  </a:rPr>
                  <a:t>CPAP adjusted according to clinician judgement. Maximum airway pressure 10 cmH</a:t>
                </a:r>
                <a:r>
                  <a:rPr lang="en-GB" sz="1400" kern="1200" baseline="-25000" dirty="0">
                    <a:solidFill>
                      <a:srgbClr val="000000"/>
                    </a:solidFill>
                    <a:effectLst/>
                    <a:latin typeface="Arial"/>
                    <a:ea typeface="Times New Roman"/>
                    <a:cs typeface="Times New Roman"/>
                  </a:rPr>
                  <a:t>2</a:t>
                </a:r>
                <a:r>
                  <a:rPr lang="en-GB" sz="1400" kern="1200" dirty="0">
                    <a:solidFill>
                      <a:srgbClr val="000000"/>
                    </a:solidFill>
                    <a:effectLst/>
                    <a:latin typeface="Arial"/>
                    <a:ea typeface="Times New Roman"/>
                    <a:cs typeface="Times New Roman"/>
                  </a:rPr>
                  <a:t>O</a:t>
                </a:r>
                <a:endParaRPr lang="en-GB" sz="1400" dirty="0">
                  <a:effectLst/>
                  <a:latin typeface="Times"/>
                  <a:ea typeface="Times New Roman"/>
                  <a:cs typeface="Times New Roman"/>
                </a:endParaRPr>
              </a:p>
            </p:txBody>
          </p:sp>
        </p:grpSp>
        <p:cxnSp>
          <p:nvCxnSpPr>
            <p:cNvPr id="12" name="Straight Arrow Connector 11"/>
            <p:cNvCxnSpPr>
              <a:cxnSpLocks noChangeShapeType="1"/>
            </p:cNvCxnSpPr>
            <p:nvPr/>
          </p:nvCxnSpPr>
          <p:spPr bwMode="auto">
            <a:xfrm flipH="1">
              <a:off x="1062339" y="2184585"/>
              <a:ext cx="1" cy="1002872"/>
            </a:xfrm>
            <a:prstGeom prst="straightConnector1">
              <a:avLst/>
            </a:prstGeom>
            <a:noFill/>
            <a:ln w="25400">
              <a:solidFill>
                <a:srgbClr val="000000"/>
              </a:solidFill>
              <a:round/>
              <a:headEnd/>
              <a:tailEnd type="triangle" w="lg"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 name="Straight Arrow Connector 12"/>
            <p:cNvCxnSpPr>
              <a:cxnSpLocks noChangeShapeType="1"/>
            </p:cNvCxnSpPr>
            <p:nvPr/>
          </p:nvCxnSpPr>
          <p:spPr bwMode="auto">
            <a:xfrm>
              <a:off x="1054735" y="2784475"/>
              <a:ext cx="1238727" cy="0"/>
            </a:xfrm>
            <a:prstGeom prst="straightConnector1">
              <a:avLst/>
            </a:prstGeom>
            <a:noFill/>
            <a:ln w="25400">
              <a:solidFill>
                <a:srgbClr val="000000"/>
              </a:solidFill>
              <a:round/>
              <a:headEnd type="triangle" w="lg" len="med"/>
              <a:tailEnd type="none" w="lg"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8" name="Text Box 41"/>
            <p:cNvSpPr txBox="1">
              <a:spLocks noChangeArrowheads="1"/>
            </p:cNvSpPr>
            <p:nvPr/>
          </p:nvSpPr>
          <p:spPr bwMode="auto">
            <a:xfrm>
              <a:off x="0" y="1687195"/>
              <a:ext cx="2041757" cy="724661"/>
            </a:xfrm>
            <a:prstGeom prst="rect">
              <a:avLst/>
            </a:prstGeom>
            <a:solidFill>
              <a:srgbClr val="FFFFFF"/>
            </a:solidFill>
            <a:ln w="9525">
              <a:solidFill>
                <a:srgbClr val="000000"/>
              </a:solidFill>
              <a:miter lim="800000"/>
              <a:headEnd/>
              <a:tailEnd/>
            </a:ln>
            <a:extLst/>
          </p:spPr>
          <p:txBody>
            <a:bodyPr rot="0" vert="horz" wrap="square" lIns="91440" tIns="91440" rIns="91440" bIns="91440" anchor="ctr" anchorCtr="0" upright="1">
              <a:noAutofit/>
            </a:bodyPr>
            <a:lstStyle/>
            <a:p>
              <a:pPr algn="ctr">
                <a:spcAft>
                  <a:spcPts val="0"/>
                </a:spcAft>
              </a:pPr>
              <a:r>
                <a:rPr lang="en-GB" sz="1400" kern="1200" dirty="0">
                  <a:solidFill>
                    <a:srgbClr val="000000"/>
                  </a:solidFill>
                  <a:effectLst/>
                  <a:latin typeface="Arial"/>
                  <a:ea typeface="Times New Roman"/>
                  <a:cs typeface="Times New Roman"/>
                </a:rPr>
                <a:t>CPAP started via mask, nasal or helmet device at airway pressure of 5 cmH</a:t>
              </a:r>
              <a:r>
                <a:rPr lang="en-GB" sz="1400" kern="1200" baseline="-25000" dirty="0">
                  <a:solidFill>
                    <a:srgbClr val="000000"/>
                  </a:solidFill>
                  <a:effectLst/>
                  <a:latin typeface="Arial"/>
                  <a:ea typeface="Times New Roman"/>
                  <a:cs typeface="Times New Roman"/>
                </a:rPr>
                <a:t>2</a:t>
              </a:r>
              <a:r>
                <a:rPr lang="en-GB" sz="1400" kern="1200" dirty="0">
                  <a:solidFill>
                    <a:srgbClr val="000000"/>
                  </a:solidFill>
                  <a:effectLst/>
                  <a:latin typeface="Arial"/>
                  <a:ea typeface="Times New Roman"/>
                  <a:cs typeface="Times New Roman"/>
                </a:rPr>
                <a:t>O</a:t>
              </a:r>
              <a:endParaRPr lang="en-GB" sz="1400" dirty="0">
                <a:effectLst/>
                <a:latin typeface="Times"/>
                <a:ea typeface="Times New Roman"/>
                <a:cs typeface="Times New Roman"/>
              </a:endParaRPr>
            </a:p>
          </p:txBody>
        </p:sp>
        <p:sp>
          <p:nvSpPr>
            <p:cNvPr id="9" name="Text Box 41"/>
            <p:cNvSpPr txBox="1">
              <a:spLocks noChangeArrowheads="1"/>
            </p:cNvSpPr>
            <p:nvPr/>
          </p:nvSpPr>
          <p:spPr bwMode="auto">
            <a:xfrm>
              <a:off x="2221444" y="2487295"/>
              <a:ext cx="1937306" cy="700162"/>
            </a:xfrm>
            <a:prstGeom prst="rect">
              <a:avLst/>
            </a:prstGeom>
            <a:solidFill>
              <a:srgbClr val="FFFFFF"/>
            </a:solidFill>
            <a:ln w="9525">
              <a:solidFill>
                <a:srgbClr val="000000"/>
              </a:solidFill>
              <a:miter lim="800000"/>
              <a:headEnd/>
              <a:tailEnd/>
            </a:ln>
            <a:extLst/>
          </p:spPr>
          <p:txBody>
            <a:bodyPr rot="0" vert="horz" wrap="square" lIns="91440" tIns="91440" rIns="91440" bIns="91440" anchor="ctr" anchorCtr="0" upright="1">
              <a:noAutofit/>
            </a:bodyPr>
            <a:lstStyle/>
            <a:p>
              <a:pPr algn="ctr">
                <a:spcAft>
                  <a:spcPts val="0"/>
                </a:spcAft>
              </a:pPr>
              <a:r>
                <a:rPr lang="en-GB" sz="1400" kern="1200" dirty="0">
                  <a:solidFill>
                    <a:srgbClr val="000000"/>
                  </a:solidFill>
                  <a:effectLst/>
                  <a:latin typeface="Arial"/>
                  <a:ea typeface="Times New Roman"/>
                  <a:cs typeface="Times New Roman"/>
                </a:rPr>
                <a:t>Consider increasing airway pressure in obese patients</a:t>
              </a:r>
              <a:endParaRPr lang="en-GB" sz="1400" dirty="0">
                <a:effectLst/>
                <a:latin typeface="Times"/>
                <a:ea typeface="Times New Roman"/>
                <a:cs typeface="Times New Roman"/>
              </a:endParaRPr>
            </a:p>
          </p:txBody>
        </p:sp>
      </p:grpSp>
    </p:spTree>
    <p:extLst>
      <p:ext uri="{BB962C8B-B14F-4D97-AF65-F5344CB8AC3E}">
        <p14:creationId xmlns:p14="http://schemas.microsoft.com/office/powerpoint/2010/main" val="31482359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67544" y="260648"/>
            <a:ext cx="8229600" cy="935038"/>
          </a:xfrm>
        </p:spPr>
        <p:txBody>
          <a:bodyPr/>
          <a:lstStyle/>
          <a:p>
            <a:pPr eaLnBrk="1" hangingPunct="1"/>
            <a:r>
              <a:rPr lang="en-US" sz="4000" b="1" dirty="0" smtClean="0">
                <a:solidFill>
                  <a:srgbClr val="000099"/>
                </a:solidFill>
                <a:latin typeface="Arial" charset="0"/>
              </a:rPr>
              <a:t>Usual care group</a:t>
            </a:r>
            <a:endParaRPr lang="en-US" sz="4000" b="1" dirty="0">
              <a:solidFill>
                <a:srgbClr val="000099"/>
              </a:solidFill>
              <a:latin typeface="Arial" charset="0"/>
            </a:endParaRPr>
          </a:p>
        </p:txBody>
      </p:sp>
      <p:sp>
        <p:nvSpPr>
          <p:cNvPr id="15362" name="Rectangle 3"/>
          <p:cNvSpPr>
            <a:spLocks noGrp="1" noChangeArrowheads="1"/>
          </p:cNvSpPr>
          <p:nvPr>
            <p:ph type="body" idx="1"/>
          </p:nvPr>
        </p:nvSpPr>
        <p:spPr>
          <a:xfrm>
            <a:off x="503238" y="1412776"/>
            <a:ext cx="8137525" cy="3960439"/>
          </a:xfrm>
        </p:spPr>
        <p:txBody>
          <a:bodyPr/>
          <a:lstStyle/>
          <a:p>
            <a:pPr marL="457200" lvl="1" indent="0" eaLnBrk="1" hangingPunct="1">
              <a:lnSpc>
                <a:spcPct val="110000"/>
              </a:lnSpc>
              <a:buNone/>
            </a:pPr>
            <a:r>
              <a:rPr lang="en-US" sz="2400" dirty="0" smtClean="0">
                <a:solidFill>
                  <a:srgbClr val="000099"/>
                </a:solidFill>
                <a:latin typeface="Arial" charset="0"/>
              </a:rPr>
              <a:t>Managed by clinical staff according to hospital policy</a:t>
            </a:r>
          </a:p>
          <a:p>
            <a:pPr marL="457200" lvl="1" indent="0" eaLnBrk="1" hangingPunct="1">
              <a:lnSpc>
                <a:spcPct val="110000"/>
              </a:lnSpc>
              <a:buNone/>
            </a:pPr>
            <a:endParaRPr lang="en-US" sz="2400" dirty="0" smtClean="0">
              <a:solidFill>
                <a:srgbClr val="000099"/>
              </a:solidFill>
              <a:latin typeface="Arial" charset="0"/>
            </a:endParaRPr>
          </a:p>
          <a:p>
            <a:pPr lvl="1" eaLnBrk="1" hangingPunct="1">
              <a:lnSpc>
                <a:spcPct val="150000"/>
              </a:lnSpc>
              <a:buFont typeface="Arial" pitchFamily="34" charset="0"/>
              <a:buChar char="•"/>
            </a:pPr>
            <a:r>
              <a:rPr lang="en-US" sz="2400" dirty="0" smtClean="0">
                <a:solidFill>
                  <a:srgbClr val="000099"/>
                </a:solidFill>
                <a:latin typeface="Arial" charset="0"/>
              </a:rPr>
              <a:t>Facemask oxygen is usual good practice</a:t>
            </a:r>
          </a:p>
          <a:p>
            <a:pPr lvl="1" eaLnBrk="1" hangingPunct="1">
              <a:lnSpc>
                <a:spcPct val="150000"/>
              </a:lnSpc>
              <a:buFont typeface="Arial" pitchFamily="34" charset="0"/>
              <a:buChar char="•"/>
            </a:pPr>
            <a:r>
              <a:rPr lang="en-US" sz="2400" dirty="0" smtClean="0">
                <a:solidFill>
                  <a:srgbClr val="000099"/>
                </a:solidFill>
                <a:latin typeface="Arial" charset="0"/>
              </a:rPr>
              <a:t>Usual care patients receiving CPAP within 12 hours recorded as protocol deviation</a:t>
            </a:r>
          </a:p>
          <a:p>
            <a:pPr lvl="1" eaLnBrk="1" hangingPunct="1">
              <a:lnSpc>
                <a:spcPct val="110000"/>
              </a:lnSpc>
            </a:pPr>
            <a:endParaRPr lang="en-US" sz="2400" dirty="0">
              <a:solidFill>
                <a:srgbClr val="000099"/>
              </a:solidFill>
              <a:latin typeface="Arial" charset="0"/>
            </a:endParaRPr>
          </a:p>
        </p:txBody>
      </p:sp>
      <p:pic>
        <p:nvPicPr>
          <p:cNvPr id="15363" name="Picture 4" descr="QMfoo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02300"/>
            <a:ext cx="9144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412_14 PRSIM trial logo_v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16632"/>
            <a:ext cx="1433177" cy="648072"/>
          </a:xfrm>
          <a:prstGeom prst="rect">
            <a:avLst/>
          </a:prstGeom>
        </p:spPr>
      </p:pic>
    </p:spTree>
    <p:extLst>
      <p:ext uri="{BB962C8B-B14F-4D97-AF65-F5344CB8AC3E}">
        <p14:creationId xmlns:p14="http://schemas.microsoft.com/office/powerpoint/2010/main" val="22330184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67544" y="188640"/>
            <a:ext cx="8229600" cy="935038"/>
          </a:xfrm>
        </p:spPr>
        <p:txBody>
          <a:bodyPr/>
          <a:lstStyle/>
          <a:p>
            <a:pPr eaLnBrk="1" hangingPunct="1"/>
            <a:r>
              <a:rPr lang="en-US" sz="4000" b="1" dirty="0" smtClean="0">
                <a:solidFill>
                  <a:srgbClr val="000099"/>
                </a:solidFill>
                <a:latin typeface="Arial" charset="0"/>
              </a:rPr>
              <a:t>Primary outcome</a:t>
            </a:r>
            <a:endParaRPr lang="en-US" sz="4000" b="1" dirty="0">
              <a:solidFill>
                <a:srgbClr val="000099"/>
              </a:solidFill>
              <a:latin typeface="Arial" charset="0"/>
            </a:endParaRPr>
          </a:p>
        </p:txBody>
      </p:sp>
      <p:sp>
        <p:nvSpPr>
          <p:cNvPr id="15362" name="Rectangle 3"/>
          <p:cNvSpPr>
            <a:spLocks noGrp="1" noChangeArrowheads="1"/>
          </p:cNvSpPr>
          <p:nvPr>
            <p:ph type="body" idx="1"/>
          </p:nvPr>
        </p:nvSpPr>
        <p:spPr>
          <a:xfrm>
            <a:off x="199233" y="2060848"/>
            <a:ext cx="8937884" cy="1815876"/>
          </a:xfrm>
        </p:spPr>
        <p:txBody>
          <a:bodyPr>
            <a:normAutofit fontScale="92500" lnSpcReduction="10000"/>
          </a:bodyPr>
          <a:lstStyle/>
          <a:p>
            <a:pPr marL="0" lvl="1" indent="0" algn="ctr">
              <a:lnSpc>
                <a:spcPct val="220000"/>
              </a:lnSpc>
              <a:buNone/>
            </a:pPr>
            <a:r>
              <a:rPr lang="en-GB" dirty="0">
                <a:solidFill>
                  <a:srgbClr val="000099"/>
                </a:solidFill>
                <a:latin typeface="Arial" charset="0"/>
              </a:rPr>
              <a:t>P</a:t>
            </a:r>
            <a:r>
              <a:rPr lang="en-GB" dirty="0" smtClean="0">
                <a:solidFill>
                  <a:srgbClr val="000099"/>
                </a:solidFill>
                <a:latin typeface="Arial" charset="0"/>
              </a:rPr>
              <a:t>neumonia</a:t>
            </a:r>
            <a:r>
              <a:rPr lang="en-GB" dirty="0">
                <a:solidFill>
                  <a:srgbClr val="000099"/>
                </a:solidFill>
                <a:latin typeface="Arial" charset="0"/>
              </a:rPr>
              <a:t>, endotracheal re-intubation or death within 30 days of randomisation </a:t>
            </a:r>
            <a:endParaRPr lang="en-US" dirty="0">
              <a:solidFill>
                <a:srgbClr val="000099"/>
              </a:solidFill>
              <a:latin typeface="Arial" charset="0"/>
            </a:endParaRPr>
          </a:p>
          <a:p>
            <a:pPr lvl="1">
              <a:lnSpc>
                <a:spcPct val="120000"/>
              </a:lnSpc>
              <a:buFont typeface="Arial" pitchFamily="34" charset="0"/>
              <a:buChar char="•"/>
            </a:pPr>
            <a:endParaRPr lang="en-US" sz="2400" dirty="0">
              <a:solidFill>
                <a:srgbClr val="000099"/>
              </a:solidFill>
              <a:latin typeface="Arial" charset="0"/>
            </a:endParaRPr>
          </a:p>
          <a:p>
            <a:pPr lvl="1">
              <a:lnSpc>
                <a:spcPct val="120000"/>
              </a:lnSpc>
              <a:buFont typeface="Arial" pitchFamily="34" charset="0"/>
              <a:buChar char="•"/>
            </a:pPr>
            <a:endParaRPr lang="en-US" sz="2400" dirty="0">
              <a:solidFill>
                <a:srgbClr val="000099"/>
              </a:solidFill>
              <a:latin typeface="Arial" charset="0"/>
            </a:endParaRPr>
          </a:p>
          <a:p>
            <a:pPr lvl="1" eaLnBrk="1" hangingPunct="1">
              <a:lnSpc>
                <a:spcPct val="110000"/>
              </a:lnSpc>
            </a:pPr>
            <a:endParaRPr lang="en-US" sz="2400" dirty="0">
              <a:solidFill>
                <a:srgbClr val="000099"/>
              </a:solidFill>
              <a:latin typeface="Arial" charset="0"/>
            </a:endParaRPr>
          </a:p>
        </p:txBody>
      </p:sp>
      <p:pic>
        <p:nvPicPr>
          <p:cNvPr id="15363" name="Picture 4" descr="QMfoo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 y="5668439"/>
            <a:ext cx="9144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412_14 PRSIM trial logo_v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16632"/>
            <a:ext cx="1433177" cy="648072"/>
          </a:xfrm>
          <a:prstGeom prst="rect">
            <a:avLst/>
          </a:prstGeom>
        </p:spPr>
      </p:pic>
    </p:spTree>
    <p:extLst>
      <p:ext uri="{BB962C8B-B14F-4D97-AF65-F5344CB8AC3E}">
        <p14:creationId xmlns:p14="http://schemas.microsoft.com/office/powerpoint/2010/main" val="3811989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67544" y="260648"/>
            <a:ext cx="8229600" cy="935038"/>
          </a:xfrm>
        </p:spPr>
        <p:txBody>
          <a:bodyPr>
            <a:normAutofit/>
          </a:bodyPr>
          <a:lstStyle/>
          <a:p>
            <a:r>
              <a:rPr lang="en-US" sz="4000" b="1" dirty="0" smtClean="0">
                <a:solidFill>
                  <a:srgbClr val="000099"/>
                </a:solidFill>
                <a:latin typeface="Arial" charset="0"/>
              </a:rPr>
              <a:t>PRISM contacts</a:t>
            </a:r>
            <a:endParaRPr lang="en-US" sz="4000" b="1" dirty="0">
              <a:solidFill>
                <a:srgbClr val="000099"/>
              </a:solidFill>
              <a:latin typeface="Arial" charset="0"/>
            </a:endParaRPr>
          </a:p>
        </p:txBody>
      </p:sp>
      <p:pic>
        <p:nvPicPr>
          <p:cNvPr id="15363" name="Picture 4" descr="QMfoo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02300"/>
            <a:ext cx="9144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412_14 PRSIM trial logo_v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16632"/>
            <a:ext cx="1433177" cy="648072"/>
          </a:xfrm>
          <a:prstGeom prst="rect">
            <a:avLst/>
          </a:prstGeom>
        </p:spPr>
      </p:pic>
      <p:sp>
        <p:nvSpPr>
          <p:cNvPr id="6" name="TextBox 5"/>
          <p:cNvSpPr txBox="1"/>
          <p:nvPr/>
        </p:nvSpPr>
        <p:spPr>
          <a:xfrm>
            <a:off x="755576" y="1556792"/>
            <a:ext cx="7560840" cy="4401205"/>
          </a:xfrm>
          <a:prstGeom prst="rect">
            <a:avLst/>
          </a:prstGeom>
          <a:noFill/>
        </p:spPr>
        <p:txBody>
          <a:bodyPr wrap="square" rtlCol="0">
            <a:spAutoFit/>
          </a:bodyPr>
          <a:lstStyle/>
          <a:p>
            <a:r>
              <a:rPr lang="en-GB" sz="2000" b="1" dirty="0">
                <a:solidFill>
                  <a:srgbClr val="000099"/>
                </a:solidFill>
                <a:latin typeface="Arial" charset="0"/>
              </a:rPr>
              <a:t>Chief Investigator: </a:t>
            </a:r>
            <a:r>
              <a:rPr lang="en-GB" sz="2000" dirty="0">
                <a:solidFill>
                  <a:srgbClr val="000099"/>
                </a:solidFill>
                <a:latin typeface="Arial" charset="0"/>
              </a:rPr>
              <a:t>Rupert Pearse </a:t>
            </a:r>
            <a:r>
              <a:rPr lang="en-GB" sz="2000" dirty="0" smtClean="0">
                <a:solidFill>
                  <a:srgbClr val="000099"/>
                </a:solidFill>
                <a:latin typeface="Arial" charset="0"/>
              </a:rPr>
              <a:t>&amp; Marco Ranieri</a:t>
            </a:r>
            <a:endParaRPr lang="en-GB" sz="2000" dirty="0">
              <a:solidFill>
                <a:srgbClr val="000099"/>
              </a:solidFill>
              <a:latin typeface="Arial" charset="0"/>
            </a:endParaRPr>
          </a:p>
          <a:p>
            <a:endParaRPr lang="en-GB" sz="2000" dirty="0">
              <a:solidFill>
                <a:srgbClr val="000099"/>
              </a:solidFill>
              <a:latin typeface="Arial" charset="0"/>
            </a:endParaRPr>
          </a:p>
          <a:p>
            <a:r>
              <a:rPr lang="en-GB" sz="2000" b="1" dirty="0">
                <a:solidFill>
                  <a:srgbClr val="000099"/>
                </a:solidFill>
                <a:latin typeface="Arial" charset="0"/>
              </a:rPr>
              <a:t>Research Fellow: </a:t>
            </a:r>
            <a:r>
              <a:rPr lang="en-GB" sz="2000" dirty="0">
                <a:solidFill>
                  <a:srgbClr val="000099"/>
                </a:solidFill>
                <a:latin typeface="Arial" charset="0"/>
              </a:rPr>
              <a:t>Tom Abbott </a:t>
            </a:r>
            <a:endParaRPr lang="en-GB" sz="2000" dirty="0" smtClean="0">
              <a:solidFill>
                <a:srgbClr val="000099"/>
              </a:solidFill>
              <a:latin typeface="Arial" charset="0"/>
            </a:endParaRPr>
          </a:p>
          <a:p>
            <a:endParaRPr lang="en-GB" sz="2000" dirty="0">
              <a:solidFill>
                <a:srgbClr val="000099"/>
              </a:solidFill>
              <a:latin typeface="Arial" charset="0"/>
            </a:endParaRPr>
          </a:p>
          <a:p>
            <a:r>
              <a:rPr lang="en-GB" sz="2000" b="1" dirty="0" smtClean="0">
                <a:solidFill>
                  <a:srgbClr val="000099"/>
                </a:solidFill>
                <a:latin typeface="Arial" charset="0"/>
              </a:rPr>
              <a:t>Senior Research Manager: </a:t>
            </a:r>
            <a:r>
              <a:rPr lang="en-GB" sz="2000" dirty="0" err="1" smtClean="0">
                <a:solidFill>
                  <a:srgbClr val="000099"/>
                </a:solidFill>
                <a:latin typeface="Arial" charset="0"/>
              </a:rPr>
              <a:t>Priyanthi</a:t>
            </a:r>
            <a:r>
              <a:rPr lang="en-GB" sz="2000" dirty="0" smtClean="0">
                <a:solidFill>
                  <a:srgbClr val="000099"/>
                </a:solidFill>
                <a:latin typeface="Arial" charset="0"/>
              </a:rPr>
              <a:t> Dias</a:t>
            </a:r>
            <a:endParaRPr lang="en-GB" sz="2000" dirty="0">
              <a:solidFill>
                <a:srgbClr val="000099"/>
              </a:solidFill>
              <a:latin typeface="Arial" charset="0"/>
            </a:endParaRPr>
          </a:p>
          <a:p>
            <a:endParaRPr lang="en-GB" sz="2000" dirty="0">
              <a:solidFill>
                <a:srgbClr val="000099"/>
              </a:solidFill>
              <a:latin typeface="Arial" charset="0"/>
            </a:endParaRPr>
          </a:p>
          <a:p>
            <a:r>
              <a:rPr lang="en-US" sz="2000" b="1" dirty="0" smtClean="0">
                <a:solidFill>
                  <a:srgbClr val="000099"/>
                </a:solidFill>
                <a:latin typeface="Arial" charset="0"/>
              </a:rPr>
              <a:t>Research assistant: </a:t>
            </a:r>
            <a:r>
              <a:rPr lang="en-US" sz="2000" dirty="0">
                <a:solidFill>
                  <a:srgbClr val="000099"/>
                </a:solidFill>
                <a:latin typeface="Arial" charset="0"/>
              </a:rPr>
              <a:t>Mari-</a:t>
            </a:r>
            <a:r>
              <a:rPr lang="en-US" sz="2000" dirty="0" err="1">
                <a:solidFill>
                  <a:srgbClr val="000099"/>
                </a:solidFill>
                <a:latin typeface="Arial" charset="0"/>
              </a:rPr>
              <a:t>Liis</a:t>
            </a:r>
            <a:r>
              <a:rPr lang="en-US" sz="2000" dirty="0">
                <a:solidFill>
                  <a:srgbClr val="000099"/>
                </a:solidFill>
                <a:latin typeface="Arial" charset="0"/>
              </a:rPr>
              <a:t> </a:t>
            </a:r>
            <a:r>
              <a:rPr lang="en-US" sz="2000" dirty="0" err="1">
                <a:solidFill>
                  <a:srgbClr val="000099"/>
                </a:solidFill>
                <a:latin typeface="Arial" charset="0"/>
              </a:rPr>
              <a:t>Pakats</a:t>
            </a:r>
            <a:endParaRPr lang="en-US" sz="2000" dirty="0">
              <a:solidFill>
                <a:srgbClr val="000099"/>
              </a:solidFill>
              <a:latin typeface="Arial" charset="0"/>
            </a:endParaRPr>
          </a:p>
          <a:p>
            <a:endParaRPr lang="en-GB" sz="2000" dirty="0">
              <a:solidFill>
                <a:srgbClr val="000099"/>
              </a:solidFill>
              <a:latin typeface="Arial" charset="0"/>
            </a:endParaRPr>
          </a:p>
          <a:p>
            <a:r>
              <a:rPr lang="en-GB" sz="2000" b="1" dirty="0">
                <a:solidFill>
                  <a:srgbClr val="000099"/>
                </a:solidFill>
                <a:latin typeface="Arial" charset="0"/>
              </a:rPr>
              <a:t>PRISM Website: </a:t>
            </a:r>
            <a:r>
              <a:rPr lang="en-GB" sz="2000" dirty="0">
                <a:solidFill>
                  <a:srgbClr val="000099"/>
                </a:solidFill>
                <a:latin typeface="Arial" charset="0"/>
                <a:hlinkClick r:id="rId5"/>
              </a:rPr>
              <a:t>www.prismtrial.org</a:t>
            </a:r>
            <a:endParaRPr lang="en-GB" sz="2000" dirty="0">
              <a:solidFill>
                <a:srgbClr val="000099"/>
              </a:solidFill>
              <a:latin typeface="Arial" charset="0"/>
            </a:endParaRPr>
          </a:p>
          <a:p>
            <a:endParaRPr lang="en-US" sz="2000" dirty="0">
              <a:solidFill>
                <a:srgbClr val="000099"/>
              </a:solidFill>
              <a:latin typeface="Arial" charset="0"/>
            </a:endParaRPr>
          </a:p>
          <a:p>
            <a:r>
              <a:rPr lang="en-US" sz="2000" b="1" dirty="0">
                <a:solidFill>
                  <a:srgbClr val="000099"/>
                </a:solidFill>
                <a:latin typeface="Arial" charset="0"/>
              </a:rPr>
              <a:t>Contact email: </a:t>
            </a:r>
            <a:r>
              <a:rPr lang="en-GB" sz="2000" dirty="0">
                <a:solidFill>
                  <a:srgbClr val="000099"/>
                </a:solidFill>
                <a:latin typeface="Arial" charset="0"/>
                <a:hlinkClick r:id="rId6"/>
              </a:rPr>
              <a:t>admin@prismtrial.org</a:t>
            </a:r>
            <a:endParaRPr lang="en-GB" sz="2000" dirty="0">
              <a:solidFill>
                <a:srgbClr val="000099"/>
              </a:solidFill>
              <a:latin typeface="Arial" charset="0"/>
            </a:endParaRPr>
          </a:p>
          <a:p>
            <a:endParaRPr lang="en-GB" sz="2000" dirty="0">
              <a:solidFill>
                <a:srgbClr val="000099"/>
              </a:solidFill>
              <a:latin typeface="Arial" charset="0"/>
            </a:endParaRPr>
          </a:p>
          <a:p>
            <a:r>
              <a:rPr lang="en-GB" sz="2000" b="1" dirty="0">
                <a:solidFill>
                  <a:srgbClr val="000099"/>
                </a:solidFill>
                <a:latin typeface="Arial" charset="0"/>
              </a:rPr>
              <a:t>Follow us on Twitter             </a:t>
            </a:r>
            <a:r>
              <a:rPr lang="en-GB" sz="2000" b="1" dirty="0">
                <a:solidFill>
                  <a:srgbClr val="0070C0"/>
                </a:solidFill>
                <a:latin typeface="Arial" pitchFamily="34" charset="0"/>
                <a:cs typeface="Arial" pitchFamily="34" charset="0"/>
              </a:rPr>
              <a:t>: </a:t>
            </a:r>
            <a:r>
              <a:rPr lang="en-GB" sz="2000" dirty="0">
                <a:solidFill>
                  <a:srgbClr val="0070C0"/>
                </a:solidFill>
                <a:latin typeface="Arial" pitchFamily="34" charset="0"/>
                <a:cs typeface="Arial" pitchFamily="34" charset="0"/>
              </a:rPr>
              <a:t>@</a:t>
            </a:r>
            <a:r>
              <a:rPr lang="en-GB" sz="2000" dirty="0" err="1">
                <a:solidFill>
                  <a:srgbClr val="0070C0"/>
                </a:solidFill>
                <a:latin typeface="Arial" pitchFamily="34" charset="0"/>
                <a:cs typeface="Arial" pitchFamily="34" charset="0"/>
              </a:rPr>
              <a:t>prismtrial</a:t>
            </a:r>
            <a:r>
              <a:rPr lang="en-GB" sz="2000" dirty="0">
                <a:solidFill>
                  <a:srgbClr val="0070C0"/>
                </a:solidFill>
                <a:latin typeface="Arial" pitchFamily="34" charset="0"/>
                <a:cs typeface="Arial" pitchFamily="34" charset="0"/>
              </a:rPr>
              <a:t> </a:t>
            </a:r>
          </a:p>
          <a:p>
            <a:endParaRPr lang="en-GB" sz="2000" dirty="0" smtClean="0">
              <a:solidFill>
                <a:srgbClr val="0070C0"/>
              </a:solidFill>
              <a:latin typeface="Arial" pitchFamily="34" charset="0"/>
              <a:cs typeface="Arial" pitchFamily="34" charset="0"/>
            </a:endParaRPr>
          </a:p>
        </p:txBody>
      </p:sp>
      <p:pic>
        <p:nvPicPr>
          <p:cNvPr id="7" name="Picture 2"/>
          <p:cNvPicPr>
            <a:picLocks noChangeAspect="1" noChangeArrowheads="1"/>
          </p:cNvPicPr>
          <p:nvPr/>
        </p:nvPicPr>
        <p:blipFill>
          <a:blip r:embed="rId7" cstate="print"/>
          <a:srcRect/>
          <a:stretch>
            <a:fillRect/>
          </a:stretch>
        </p:blipFill>
        <p:spPr bwMode="auto">
          <a:xfrm>
            <a:off x="3491880" y="5006975"/>
            <a:ext cx="695325" cy="695325"/>
          </a:xfrm>
          <a:prstGeom prst="rect">
            <a:avLst/>
          </a:prstGeom>
          <a:noFill/>
          <a:ln w="9525">
            <a:noFill/>
            <a:miter lim="800000"/>
            <a:headEnd/>
            <a:tailEnd/>
          </a:ln>
        </p:spPr>
      </p:pic>
    </p:spTree>
    <p:extLst>
      <p:ext uri="{BB962C8B-B14F-4D97-AF65-F5344CB8AC3E}">
        <p14:creationId xmlns:p14="http://schemas.microsoft.com/office/powerpoint/2010/main" val="1344029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67544" y="188640"/>
            <a:ext cx="8229600" cy="935038"/>
          </a:xfrm>
        </p:spPr>
        <p:txBody>
          <a:bodyPr/>
          <a:lstStyle/>
          <a:p>
            <a:pPr eaLnBrk="1" hangingPunct="1"/>
            <a:r>
              <a:rPr lang="en-US" sz="4000" b="1" dirty="0" smtClean="0">
                <a:solidFill>
                  <a:srgbClr val="000099"/>
                </a:solidFill>
                <a:latin typeface="Arial" charset="0"/>
              </a:rPr>
              <a:t>Secondary outcomes</a:t>
            </a:r>
            <a:endParaRPr lang="en-US" sz="4000" b="1" dirty="0">
              <a:solidFill>
                <a:srgbClr val="000099"/>
              </a:solidFill>
              <a:latin typeface="Arial" charset="0"/>
            </a:endParaRPr>
          </a:p>
        </p:txBody>
      </p:sp>
      <p:sp>
        <p:nvSpPr>
          <p:cNvPr id="15362" name="Rectangle 3"/>
          <p:cNvSpPr>
            <a:spLocks noGrp="1" noChangeArrowheads="1"/>
          </p:cNvSpPr>
          <p:nvPr>
            <p:ph type="body" idx="1"/>
          </p:nvPr>
        </p:nvSpPr>
        <p:spPr>
          <a:xfrm>
            <a:off x="0" y="1196752"/>
            <a:ext cx="8892480" cy="4320480"/>
          </a:xfrm>
        </p:spPr>
        <p:txBody>
          <a:bodyPr>
            <a:normAutofit fontScale="70000" lnSpcReduction="20000"/>
          </a:bodyPr>
          <a:lstStyle/>
          <a:p>
            <a:pPr lvl="1">
              <a:lnSpc>
                <a:spcPct val="220000"/>
              </a:lnSpc>
              <a:buFont typeface="Arial" pitchFamily="34" charset="0"/>
              <a:buChar char="•"/>
            </a:pPr>
            <a:r>
              <a:rPr lang="en-GB" sz="2400" dirty="0" smtClean="0">
                <a:solidFill>
                  <a:srgbClr val="000099"/>
                </a:solidFill>
                <a:latin typeface="Arial" charset="0"/>
              </a:rPr>
              <a:t>Pneumonia </a:t>
            </a:r>
            <a:r>
              <a:rPr lang="en-GB" sz="2400" dirty="0">
                <a:solidFill>
                  <a:srgbClr val="000099"/>
                </a:solidFill>
                <a:latin typeface="Arial" charset="0"/>
              </a:rPr>
              <a:t>within 30 days of randomisation</a:t>
            </a:r>
            <a:endParaRPr lang="en-GB" sz="2400" dirty="0" smtClean="0">
              <a:solidFill>
                <a:srgbClr val="000099"/>
              </a:solidFill>
              <a:latin typeface="Arial" charset="0"/>
            </a:endParaRPr>
          </a:p>
          <a:p>
            <a:pPr lvl="1">
              <a:lnSpc>
                <a:spcPct val="220000"/>
              </a:lnSpc>
              <a:buFont typeface="Arial" pitchFamily="34" charset="0"/>
              <a:buChar char="•"/>
            </a:pPr>
            <a:r>
              <a:rPr lang="en-GB" sz="2400" dirty="0">
                <a:solidFill>
                  <a:srgbClr val="000099"/>
                </a:solidFill>
                <a:latin typeface="Arial" charset="0"/>
              </a:rPr>
              <a:t>E</a:t>
            </a:r>
            <a:r>
              <a:rPr lang="en-GB" sz="2400" dirty="0" smtClean="0">
                <a:solidFill>
                  <a:srgbClr val="000099"/>
                </a:solidFill>
                <a:latin typeface="Arial" charset="0"/>
              </a:rPr>
              <a:t>ndotracheal </a:t>
            </a:r>
            <a:r>
              <a:rPr lang="en-GB" sz="2400" dirty="0">
                <a:solidFill>
                  <a:srgbClr val="000099"/>
                </a:solidFill>
                <a:latin typeface="Arial" charset="0"/>
              </a:rPr>
              <a:t>re-</a:t>
            </a:r>
            <a:r>
              <a:rPr lang="en-GB" sz="2400" dirty="0" smtClean="0">
                <a:solidFill>
                  <a:srgbClr val="000099"/>
                </a:solidFill>
                <a:latin typeface="Arial" charset="0"/>
              </a:rPr>
              <a:t>intubation </a:t>
            </a:r>
            <a:r>
              <a:rPr lang="en-GB" sz="2400" dirty="0">
                <a:solidFill>
                  <a:srgbClr val="000099"/>
                </a:solidFill>
                <a:latin typeface="Arial" charset="0"/>
              </a:rPr>
              <a:t>within 30 days of randomisation</a:t>
            </a:r>
            <a:endParaRPr lang="en-GB" sz="2400" dirty="0" smtClean="0">
              <a:solidFill>
                <a:srgbClr val="000099"/>
              </a:solidFill>
              <a:latin typeface="Arial" charset="0"/>
            </a:endParaRPr>
          </a:p>
          <a:p>
            <a:pPr lvl="1">
              <a:lnSpc>
                <a:spcPct val="220000"/>
              </a:lnSpc>
              <a:buFont typeface="Arial" pitchFamily="34" charset="0"/>
              <a:buChar char="•"/>
            </a:pPr>
            <a:r>
              <a:rPr lang="en-GB" sz="2400" dirty="0" smtClean="0">
                <a:solidFill>
                  <a:srgbClr val="000099"/>
                </a:solidFill>
                <a:latin typeface="Arial" charset="0"/>
              </a:rPr>
              <a:t>Death </a:t>
            </a:r>
            <a:r>
              <a:rPr lang="en-GB" sz="2400" dirty="0">
                <a:solidFill>
                  <a:srgbClr val="000099"/>
                </a:solidFill>
                <a:latin typeface="Arial" charset="0"/>
              </a:rPr>
              <a:t>within 30 days of randomisation</a:t>
            </a:r>
            <a:endParaRPr lang="en-GB" sz="2400" dirty="0" smtClean="0">
              <a:solidFill>
                <a:srgbClr val="000099"/>
              </a:solidFill>
              <a:latin typeface="Arial" charset="0"/>
            </a:endParaRPr>
          </a:p>
          <a:p>
            <a:pPr lvl="1">
              <a:lnSpc>
                <a:spcPct val="220000"/>
              </a:lnSpc>
              <a:buFont typeface="Arial" pitchFamily="34" charset="0"/>
              <a:buChar char="•"/>
            </a:pPr>
            <a:r>
              <a:rPr lang="en-GB" sz="2400" dirty="0">
                <a:solidFill>
                  <a:srgbClr val="000099"/>
                </a:solidFill>
                <a:latin typeface="Arial" charset="0"/>
              </a:rPr>
              <a:t>P</a:t>
            </a:r>
            <a:r>
              <a:rPr lang="en-GB" sz="2400" dirty="0" smtClean="0">
                <a:solidFill>
                  <a:srgbClr val="000099"/>
                </a:solidFill>
                <a:latin typeface="Arial" charset="0"/>
              </a:rPr>
              <a:t>ostoperative </a:t>
            </a:r>
            <a:r>
              <a:rPr lang="en-GB" sz="2400" dirty="0">
                <a:solidFill>
                  <a:srgbClr val="000099"/>
                </a:solidFill>
                <a:latin typeface="Arial" charset="0"/>
              </a:rPr>
              <a:t>infection within 30 days of randomisation</a:t>
            </a:r>
          </a:p>
          <a:p>
            <a:pPr lvl="1">
              <a:lnSpc>
                <a:spcPct val="220000"/>
              </a:lnSpc>
              <a:buFont typeface="Arial" pitchFamily="34" charset="0"/>
              <a:buChar char="•"/>
            </a:pPr>
            <a:r>
              <a:rPr lang="en-GB" sz="2400" dirty="0" smtClean="0">
                <a:solidFill>
                  <a:srgbClr val="000099"/>
                </a:solidFill>
                <a:latin typeface="Arial" charset="0"/>
              </a:rPr>
              <a:t>Mechanical </a:t>
            </a:r>
            <a:r>
              <a:rPr lang="en-GB" sz="2400" dirty="0">
                <a:solidFill>
                  <a:srgbClr val="000099"/>
                </a:solidFill>
                <a:latin typeface="Arial" charset="0"/>
              </a:rPr>
              <a:t>ventilation (invasive or non-invasive) within 30 days of randomisation</a:t>
            </a:r>
          </a:p>
          <a:p>
            <a:pPr lvl="1">
              <a:lnSpc>
                <a:spcPct val="220000"/>
              </a:lnSpc>
              <a:buFont typeface="Arial" pitchFamily="34" charset="0"/>
              <a:buChar char="•"/>
            </a:pPr>
            <a:r>
              <a:rPr lang="en-GB" sz="2400" dirty="0">
                <a:solidFill>
                  <a:srgbClr val="000099"/>
                </a:solidFill>
                <a:latin typeface="Arial" charset="0"/>
              </a:rPr>
              <a:t>All-cause mortality at one year after randomisation</a:t>
            </a:r>
          </a:p>
          <a:p>
            <a:pPr lvl="1">
              <a:lnSpc>
                <a:spcPct val="220000"/>
              </a:lnSpc>
              <a:buFont typeface="Arial" pitchFamily="34" charset="0"/>
              <a:buChar char="•"/>
            </a:pPr>
            <a:r>
              <a:rPr lang="en-GB" sz="2400" dirty="0">
                <a:solidFill>
                  <a:srgbClr val="000099"/>
                </a:solidFill>
                <a:latin typeface="Arial" charset="0"/>
              </a:rPr>
              <a:t>Quality adjusted life years (QALY) at one year after randomisation</a:t>
            </a:r>
          </a:p>
          <a:p>
            <a:pPr marL="457200" lvl="1" indent="0" eaLnBrk="1" hangingPunct="1">
              <a:lnSpc>
                <a:spcPct val="110000"/>
              </a:lnSpc>
              <a:buNone/>
            </a:pPr>
            <a:endParaRPr lang="en-US" sz="2400" dirty="0" smtClean="0">
              <a:solidFill>
                <a:srgbClr val="000099"/>
              </a:solidFill>
              <a:latin typeface="Arial" charset="0"/>
            </a:endParaRPr>
          </a:p>
        </p:txBody>
      </p:sp>
      <p:pic>
        <p:nvPicPr>
          <p:cNvPr id="15363" name="Picture 4" descr="QMfoo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02300"/>
            <a:ext cx="9144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412_14 PRSIM trial logo_v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16632"/>
            <a:ext cx="1433177" cy="648072"/>
          </a:xfrm>
          <a:prstGeom prst="rect">
            <a:avLst/>
          </a:prstGeom>
        </p:spPr>
      </p:pic>
    </p:spTree>
    <p:extLst>
      <p:ext uri="{BB962C8B-B14F-4D97-AF65-F5344CB8AC3E}">
        <p14:creationId xmlns:p14="http://schemas.microsoft.com/office/powerpoint/2010/main" val="26414343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67544" y="260648"/>
            <a:ext cx="8229600" cy="935038"/>
          </a:xfrm>
        </p:spPr>
        <p:txBody>
          <a:bodyPr/>
          <a:lstStyle/>
          <a:p>
            <a:pPr eaLnBrk="1" hangingPunct="1"/>
            <a:r>
              <a:rPr lang="en-US" sz="4000" b="1" dirty="0" smtClean="0">
                <a:solidFill>
                  <a:srgbClr val="000099"/>
                </a:solidFill>
                <a:latin typeface="Arial" charset="0"/>
              </a:rPr>
              <a:t>Follow-up</a:t>
            </a:r>
            <a:endParaRPr lang="en-US" sz="4000" b="1" dirty="0">
              <a:solidFill>
                <a:srgbClr val="000099"/>
              </a:solidFill>
              <a:latin typeface="Arial" charset="0"/>
            </a:endParaRPr>
          </a:p>
        </p:txBody>
      </p:sp>
      <p:sp>
        <p:nvSpPr>
          <p:cNvPr id="15362" name="Rectangle 3"/>
          <p:cNvSpPr>
            <a:spLocks noGrp="1" noChangeArrowheads="1"/>
          </p:cNvSpPr>
          <p:nvPr>
            <p:ph type="body" idx="1"/>
          </p:nvPr>
        </p:nvSpPr>
        <p:spPr>
          <a:xfrm>
            <a:off x="-1578" y="1412776"/>
            <a:ext cx="9145578" cy="4032448"/>
          </a:xfrm>
        </p:spPr>
        <p:txBody>
          <a:bodyPr>
            <a:normAutofit fontScale="77500" lnSpcReduction="20000"/>
          </a:bodyPr>
          <a:lstStyle/>
          <a:p>
            <a:pPr lvl="1">
              <a:lnSpc>
                <a:spcPct val="200000"/>
              </a:lnSpc>
              <a:buFont typeface="Arial" pitchFamily="34" charset="0"/>
              <a:buChar char="•"/>
            </a:pPr>
            <a:r>
              <a:rPr lang="en-GB" dirty="0" smtClean="0">
                <a:solidFill>
                  <a:srgbClr val="000099"/>
                </a:solidFill>
                <a:latin typeface="Arial" charset="0"/>
              </a:rPr>
              <a:t>Review </a:t>
            </a:r>
            <a:r>
              <a:rPr lang="en-GB" dirty="0">
                <a:solidFill>
                  <a:srgbClr val="000099"/>
                </a:solidFill>
                <a:latin typeface="Arial" charset="0"/>
              </a:rPr>
              <a:t>a participant’s medical record (paper or electronic) and contact </a:t>
            </a:r>
            <a:r>
              <a:rPr lang="en-GB" dirty="0" smtClean="0">
                <a:solidFill>
                  <a:srgbClr val="000099"/>
                </a:solidFill>
                <a:latin typeface="Arial" charset="0"/>
              </a:rPr>
              <a:t>them </a:t>
            </a:r>
            <a:r>
              <a:rPr lang="en-GB" dirty="0">
                <a:solidFill>
                  <a:srgbClr val="000099"/>
                </a:solidFill>
                <a:latin typeface="Arial" charset="0"/>
              </a:rPr>
              <a:t>on the telephone to conduct brief interviews at 30 days and one year after </a:t>
            </a:r>
            <a:r>
              <a:rPr lang="en-GB" dirty="0" smtClean="0">
                <a:solidFill>
                  <a:srgbClr val="000099"/>
                </a:solidFill>
                <a:latin typeface="Arial" charset="0"/>
              </a:rPr>
              <a:t>randomisation</a:t>
            </a:r>
          </a:p>
          <a:p>
            <a:pPr lvl="1">
              <a:lnSpc>
                <a:spcPct val="200000"/>
              </a:lnSpc>
              <a:buFont typeface="Arial" pitchFamily="34" charset="0"/>
              <a:buChar char="•"/>
            </a:pPr>
            <a:r>
              <a:rPr lang="en-GB" dirty="0" smtClean="0">
                <a:solidFill>
                  <a:srgbClr val="000099"/>
                </a:solidFill>
                <a:latin typeface="Arial" charset="0"/>
              </a:rPr>
              <a:t>Verified by the PI or designee </a:t>
            </a:r>
          </a:p>
          <a:p>
            <a:pPr lvl="1">
              <a:lnSpc>
                <a:spcPct val="200000"/>
              </a:lnSpc>
              <a:buFont typeface="Arial" pitchFamily="34" charset="0"/>
              <a:buChar char="•"/>
            </a:pPr>
            <a:r>
              <a:rPr lang="en-GB" dirty="0" smtClean="0">
                <a:solidFill>
                  <a:srgbClr val="000099"/>
                </a:solidFill>
                <a:latin typeface="Arial" charset="0"/>
              </a:rPr>
              <a:t>After the completion of one-year follow up the PI or designee will lock each case so that no further data can be entered.</a:t>
            </a:r>
          </a:p>
          <a:p>
            <a:pPr lvl="1">
              <a:lnSpc>
                <a:spcPct val="200000"/>
              </a:lnSpc>
              <a:buFont typeface="Arial" pitchFamily="34" charset="0"/>
              <a:buChar char="•"/>
            </a:pPr>
            <a:endParaRPr lang="en-GB" dirty="0">
              <a:solidFill>
                <a:srgbClr val="000099"/>
              </a:solidFill>
              <a:latin typeface="Arial" charset="0"/>
            </a:endParaRPr>
          </a:p>
        </p:txBody>
      </p:sp>
      <p:pic>
        <p:nvPicPr>
          <p:cNvPr id="15363" name="Picture 4" descr="QMfoo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02300"/>
            <a:ext cx="9144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412_14 PRSIM trial logo_v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16632"/>
            <a:ext cx="1433177" cy="648072"/>
          </a:xfrm>
          <a:prstGeom prst="rect">
            <a:avLst/>
          </a:prstGeom>
        </p:spPr>
      </p:pic>
    </p:spTree>
    <p:extLst>
      <p:ext uri="{BB962C8B-B14F-4D97-AF65-F5344CB8AC3E}">
        <p14:creationId xmlns:p14="http://schemas.microsoft.com/office/powerpoint/2010/main" val="711944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67544" y="260648"/>
            <a:ext cx="8229600" cy="935038"/>
          </a:xfrm>
        </p:spPr>
        <p:txBody>
          <a:bodyPr/>
          <a:lstStyle/>
          <a:p>
            <a:pPr eaLnBrk="1" hangingPunct="1"/>
            <a:r>
              <a:rPr lang="en-US" sz="4000" b="1" dirty="0" smtClean="0">
                <a:solidFill>
                  <a:srgbClr val="000099"/>
                </a:solidFill>
                <a:latin typeface="Arial" charset="0"/>
              </a:rPr>
              <a:t>Quality of life </a:t>
            </a:r>
            <a:endParaRPr lang="en-US" sz="4000" b="1" dirty="0">
              <a:solidFill>
                <a:srgbClr val="000099"/>
              </a:solidFill>
              <a:latin typeface="Arial" charset="0"/>
            </a:endParaRPr>
          </a:p>
        </p:txBody>
      </p:sp>
      <p:sp>
        <p:nvSpPr>
          <p:cNvPr id="15362" name="Rectangle 3"/>
          <p:cNvSpPr>
            <a:spLocks noGrp="1" noChangeArrowheads="1"/>
          </p:cNvSpPr>
          <p:nvPr>
            <p:ph type="body" idx="1"/>
          </p:nvPr>
        </p:nvSpPr>
        <p:spPr>
          <a:xfrm>
            <a:off x="-1578" y="1412776"/>
            <a:ext cx="8750042" cy="4032448"/>
          </a:xfrm>
        </p:spPr>
        <p:txBody>
          <a:bodyPr>
            <a:normAutofit/>
          </a:bodyPr>
          <a:lstStyle/>
          <a:p>
            <a:pPr lvl="1">
              <a:lnSpc>
                <a:spcPct val="180000"/>
              </a:lnSpc>
              <a:buFont typeface="Arial" pitchFamily="34" charset="0"/>
              <a:buChar char="•"/>
            </a:pPr>
            <a:r>
              <a:rPr lang="en-US" sz="2200" dirty="0" smtClean="0">
                <a:solidFill>
                  <a:srgbClr val="000099"/>
                </a:solidFill>
                <a:latin typeface="Arial" charset="0"/>
              </a:rPr>
              <a:t>EQ-5D(</a:t>
            </a:r>
            <a:r>
              <a:rPr lang="en-US" sz="2200" i="1" dirty="0" smtClean="0">
                <a:solidFill>
                  <a:srgbClr val="000099"/>
                </a:solidFill>
                <a:latin typeface="Arial" charset="0"/>
              </a:rPr>
              <a:t>3L</a:t>
            </a:r>
            <a:r>
              <a:rPr lang="en-US" sz="2200" dirty="0" smtClean="0">
                <a:solidFill>
                  <a:srgbClr val="000099"/>
                </a:solidFill>
                <a:latin typeface="Arial" charset="0"/>
              </a:rPr>
              <a:t>) questionnaire</a:t>
            </a:r>
          </a:p>
          <a:p>
            <a:pPr lvl="1">
              <a:lnSpc>
                <a:spcPct val="180000"/>
              </a:lnSpc>
              <a:buFont typeface="Arial" pitchFamily="34" charset="0"/>
              <a:buChar char="•"/>
            </a:pPr>
            <a:endParaRPr lang="en-US" sz="2200" dirty="0" smtClean="0">
              <a:solidFill>
                <a:srgbClr val="000099"/>
              </a:solidFill>
              <a:latin typeface="Arial" charset="0"/>
            </a:endParaRPr>
          </a:p>
          <a:p>
            <a:pPr lvl="1">
              <a:lnSpc>
                <a:spcPct val="180000"/>
              </a:lnSpc>
              <a:buFont typeface="Arial" pitchFamily="34" charset="0"/>
              <a:buChar char="•"/>
            </a:pPr>
            <a:r>
              <a:rPr lang="en-GB" sz="2200" dirty="0">
                <a:solidFill>
                  <a:srgbClr val="000099"/>
                </a:solidFill>
                <a:latin typeface="Arial" charset="0"/>
              </a:rPr>
              <a:t>S</a:t>
            </a:r>
            <a:r>
              <a:rPr lang="en-GB" sz="2200" dirty="0" smtClean="0">
                <a:solidFill>
                  <a:srgbClr val="000099"/>
                </a:solidFill>
                <a:latin typeface="Arial" charset="0"/>
              </a:rPr>
              <a:t>imple </a:t>
            </a:r>
            <a:r>
              <a:rPr lang="en-GB" sz="2200" dirty="0">
                <a:solidFill>
                  <a:srgbClr val="000099"/>
                </a:solidFill>
                <a:latin typeface="Arial" charset="0"/>
              </a:rPr>
              <a:t>descriptive profile </a:t>
            </a:r>
            <a:r>
              <a:rPr lang="en-GB" sz="2200" dirty="0" smtClean="0">
                <a:solidFill>
                  <a:srgbClr val="000099"/>
                </a:solidFill>
                <a:latin typeface="Arial" charset="0"/>
              </a:rPr>
              <a:t>and index </a:t>
            </a:r>
            <a:r>
              <a:rPr lang="en-GB" sz="2200" dirty="0">
                <a:solidFill>
                  <a:srgbClr val="000099"/>
                </a:solidFill>
                <a:latin typeface="Arial" charset="0"/>
              </a:rPr>
              <a:t>value for health </a:t>
            </a:r>
            <a:r>
              <a:rPr lang="en-GB" sz="2200" dirty="0" smtClean="0">
                <a:solidFill>
                  <a:srgbClr val="000099"/>
                </a:solidFill>
                <a:latin typeface="Arial" charset="0"/>
              </a:rPr>
              <a:t>status</a:t>
            </a:r>
          </a:p>
          <a:p>
            <a:pPr lvl="1">
              <a:lnSpc>
                <a:spcPct val="180000"/>
              </a:lnSpc>
              <a:buFont typeface="Arial" pitchFamily="34" charset="0"/>
              <a:buChar char="•"/>
            </a:pPr>
            <a:endParaRPr lang="en-GB" sz="2200" dirty="0" smtClean="0">
              <a:solidFill>
                <a:srgbClr val="000099"/>
              </a:solidFill>
              <a:latin typeface="Arial" charset="0"/>
            </a:endParaRPr>
          </a:p>
          <a:p>
            <a:pPr lvl="1">
              <a:lnSpc>
                <a:spcPct val="180000"/>
              </a:lnSpc>
              <a:buFont typeface="Arial" pitchFamily="34" charset="0"/>
              <a:buChar char="•"/>
            </a:pPr>
            <a:r>
              <a:rPr lang="en-US" sz="2200" dirty="0" smtClean="0">
                <a:solidFill>
                  <a:srgbClr val="000099"/>
                </a:solidFill>
                <a:latin typeface="Arial" charset="0"/>
              </a:rPr>
              <a:t>Ask the patient each question on the list and record the appropriate answer on the CRF</a:t>
            </a:r>
            <a:endParaRPr lang="en-GB" sz="2200" dirty="0">
              <a:solidFill>
                <a:srgbClr val="000099"/>
              </a:solidFill>
              <a:latin typeface="Arial" charset="0"/>
            </a:endParaRPr>
          </a:p>
        </p:txBody>
      </p:sp>
      <p:pic>
        <p:nvPicPr>
          <p:cNvPr id="15363" name="Picture 4" descr="QMfoo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02300"/>
            <a:ext cx="9144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412_14 PRSIM trial logo_v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16632"/>
            <a:ext cx="1433177" cy="648072"/>
          </a:xfrm>
          <a:prstGeom prst="rect">
            <a:avLst/>
          </a:prstGeom>
        </p:spPr>
      </p:pic>
    </p:spTree>
    <p:extLst>
      <p:ext uri="{BB962C8B-B14F-4D97-AF65-F5344CB8AC3E}">
        <p14:creationId xmlns:p14="http://schemas.microsoft.com/office/powerpoint/2010/main" val="3276320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4" descr="QMfoo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02300"/>
            <a:ext cx="9144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412_14 PRSIM trial logo_v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16632"/>
            <a:ext cx="1433177" cy="648072"/>
          </a:xfrm>
          <a:prstGeom prst="rect">
            <a:avLst/>
          </a:prstGeom>
        </p:spPr>
      </p:pic>
      <p:sp>
        <p:nvSpPr>
          <p:cNvPr id="29" name="Rectangle 2"/>
          <p:cNvSpPr>
            <a:spLocks noGrp="1" noChangeArrowheads="1"/>
          </p:cNvSpPr>
          <p:nvPr>
            <p:ph type="title" idx="4294967295"/>
          </p:nvPr>
        </p:nvSpPr>
        <p:spPr>
          <a:xfrm>
            <a:off x="-19298" y="2276872"/>
            <a:ext cx="9144000" cy="863600"/>
          </a:xfrm>
        </p:spPr>
        <p:txBody>
          <a:bodyPr/>
          <a:lstStyle/>
          <a:p>
            <a:pPr eaLnBrk="1" hangingPunct="1">
              <a:lnSpc>
                <a:spcPct val="140000"/>
              </a:lnSpc>
            </a:pPr>
            <a:r>
              <a:rPr lang="en-GB" altLang="en-US" sz="3200" b="1" dirty="0" smtClean="0">
                <a:latin typeface="Arial" pitchFamily="34" charset="0"/>
                <a:ea typeface="ヒラギノ角ゴ Pro W3"/>
              </a:rPr>
              <a:t>Questions…..?</a:t>
            </a:r>
          </a:p>
        </p:txBody>
      </p:sp>
    </p:spTree>
    <p:extLst>
      <p:ext uri="{BB962C8B-B14F-4D97-AF65-F5344CB8AC3E}">
        <p14:creationId xmlns:p14="http://schemas.microsoft.com/office/powerpoint/2010/main" val="9281438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67544" y="260648"/>
            <a:ext cx="8229600" cy="935038"/>
          </a:xfrm>
        </p:spPr>
        <p:txBody>
          <a:bodyPr/>
          <a:lstStyle/>
          <a:p>
            <a:pPr eaLnBrk="1" hangingPunct="1"/>
            <a:r>
              <a:rPr lang="en-US" sz="4000" b="1" dirty="0" smtClean="0">
                <a:solidFill>
                  <a:srgbClr val="000099"/>
                </a:solidFill>
                <a:latin typeface="Arial" charset="0"/>
              </a:rPr>
              <a:t>Data collection</a:t>
            </a:r>
            <a:endParaRPr lang="en-US" sz="4000" b="1" dirty="0">
              <a:solidFill>
                <a:srgbClr val="000099"/>
              </a:solidFill>
              <a:latin typeface="Arial" charset="0"/>
            </a:endParaRPr>
          </a:p>
        </p:txBody>
      </p:sp>
      <p:sp>
        <p:nvSpPr>
          <p:cNvPr id="15362" name="Rectangle 3"/>
          <p:cNvSpPr>
            <a:spLocks noGrp="1" noChangeArrowheads="1"/>
          </p:cNvSpPr>
          <p:nvPr>
            <p:ph type="body" idx="1"/>
          </p:nvPr>
        </p:nvSpPr>
        <p:spPr>
          <a:xfrm>
            <a:off x="-1578" y="1412776"/>
            <a:ext cx="9145578" cy="3744763"/>
          </a:xfrm>
        </p:spPr>
        <p:txBody>
          <a:bodyPr>
            <a:normAutofit fontScale="85000" lnSpcReduction="10000"/>
          </a:bodyPr>
          <a:lstStyle/>
          <a:p>
            <a:pPr marL="457200" lvl="1" indent="0">
              <a:lnSpc>
                <a:spcPct val="200000"/>
              </a:lnSpc>
              <a:buNone/>
            </a:pPr>
            <a:r>
              <a:rPr lang="en-GB" dirty="0">
                <a:solidFill>
                  <a:srgbClr val="000099"/>
                </a:solidFill>
                <a:latin typeface="Arial" charset="0"/>
              </a:rPr>
              <a:t>Case Report Form (CRF) completion:</a:t>
            </a:r>
          </a:p>
          <a:p>
            <a:pPr lvl="1">
              <a:lnSpc>
                <a:spcPct val="200000"/>
              </a:lnSpc>
              <a:buFont typeface="Arial" pitchFamily="34" charset="0"/>
              <a:buChar char="•"/>
            </a:pPr>
            <a:r>
              <a:rPr lang="en-GB" dirty="0">
                <a:solidFill>
                  <a:srgbClr val="000099"/>
                </a:solidFill>
                <a:latin typeface="Arial" charset="0"/>
              </a:rPr>
              <a:t>Timely and accurate</a:t>
            </a:r>
          </a:p>
          <a:p>
            <a:pPr lvl="1">
              <a:lnSpc>
                <a:spcPct val="200000"/>
              </a:lnSpc>
              <a:buFont typeface="Arial" pitchFamily="34" charset="0"/>
              <a:buChar char="•"/>
            </a:pPr>
            <a:r>
              <a:rPr lang="en-GB" dirty="0">
                <a:solidFill>
                  <a:srgbClr val="000099"/>
                </a:solidFill>
                <a:latin typeface="Arial" charset="0"/>
              </a:rPr>
              <a:t>Entered into </a:t>
            </a:r>
            <a:r>
              <a:rPr lang="en-GB" dirty="0" err="1">
                <a:solidFill>
                  <a:srgbClr val="000099"/>
                </a:solidFill>
                <a:latin typeface="Arial" charset="0"/>
              </a:rPr>
              <a:t>eCRF</a:t>
            </a:r>
            <a:endParaRPr lang="en-GB" dirty="0">
              <a:solidFill>
                <a:srgbClr val="000099"/>
              </a:solidFill>
              <a:latin typeface="Arial" charset="0"/>
            </a:endParaRPr>
          </a:p>
          <a:p>
            <a:pPr lvl="1">
              <a:lnSpc>
                <a:spcPct val="200000"/>
              </a:lnSpc>
              <a:buFont typeface="Arial" pitchFamily="34" charset="0"/>
              <a:buChar char="•"/>
            </a:pPr>
            <a:r>
              <a:rPr lang="en-GB" dirty="0">
                <a:solidFill>
                  <a:srgbClr val="000099"/>
                </a:solidFill>
                <a:latin typeface="Arial" charset="0"/>
              </a:rPr>
              <a:t>Logins to access the </a:t>
            </a:r>
            <a:r>
              <a:rPr lang="en-GB" dirty="0" err="1">
                <a:solidFill>
                  <a:srgbClr val="000099"/>
                </a:solidFill>
                <a:latin typeface="Arial" charset="0"/>
              </a:rPr>
              <a:t>eCRF</a:t>
            </a:r>
            <a:r>
              <a:rPr lang="en-GB" dirty="0">
                <a:solidFill>
                  <a:srgbClr val="000099"/>
                </a:solidFill>
                <a:latin typeface="Arial" charset="0"/>
              </a:rPr>
              <a:t> will be issued by the trial team </a:t>
            </a:r>
          </a:p>
        </p:txBody>
      </p:sp>
      <p:pic>
        <p:nvPicPr>
          <p:cNvPr id="15363" name="Picture 4" descr="QMfoo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02300"/>
            <a:ext cx="9144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412_14 PRSIM trial logo_v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16632"/>
            <a:ext cx="1433177" cy="648072"/>
          </a:xfrm>
          <a:prstGeom prst="rect">
            <a:avLst/>
          </a:prstGeom>
        </p:spPr>
      </p:pic>
    </p:spTree>
    <p:extLst>
      <p:ext uri="{BB962C8B-B14F-4D97-AF65-F5344CB8AC3E}">
        <p14:creationId xmlns:p14="http://schemas.microsoft.com/office/powerpoint/2010/main" val="22730427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67544" y="260648"/>
            <a:ext cx="8229600" cy="935038"/>
          </a:xfrm>
        </p:spPr>
        <p:txBody>
          <a:bodyPr/>
          <a:lstStyle/>
          <a:p>
            <a:pPr eaLnBrk="1" hangingPunct="1"/>
            <a:r>
              <a:rPr lang="en-US" sz="4000" b="1" dirty="0" smtClean="0">
                <a:solidFill>
                  <a:srgbClr val="000099"/>
                </a:solidFill>
                <a:latin typeface="Arial" charset="0"/>
              </a:rPr>
              <a:t>Minimising Bias</a:t>
            </a:r>
            <a:endParaRPr lang="en-US" sz="4000" b="1" dirty="0">
              <a:solidFill>
                <a:srgbClr val="000099"/>
              </a:solidFill>
              <a:latin typeface="Arial" charset="0"/>
            </a:endParaRPr>
          </a:p>
        </p:txBody>
      </p:sp>
      <p:sp>
        <p:nvSpPr>
          <p:cNvPr id="15362" name="Rectangle 3"/>
          <p:cNvSpPr>
            <a:spLocks noGrp="1" noChangeArrowheads="1"/>
          </p:cNvSpPr>
          <p:nvPr>
            <p:ph type="body" idx="1"/>
          </p:nvPr>
        </p:nvSpPr>
        <p:spPr>
          <a:xfrm>
            <a:off x="-1578" y="1196752"/>
            <a:ext cx="8822050" cy="4176464"/>
          </a:xfrm>
        </p:spPr>
        <p:txBody>
          <a:bodyPr>
            <a:normAutofit fontScale="92500"/>
          </a:bodyPr>
          <a:lstStyle/>
          <a:p>
            <a:pPr lvl="1">
              <a:lnSpc>
                <a:spcPct val="200000"/>
              </a:lnSpc>
              <a:buFont typeface="Arial" pitchFamily="34" charset="0"/>
              <a:buChar char="•"/>
            </a:pPr>
            <a:r>
              <a:rPr lang="en-GB" dirty="0" smtClean="0">
                <a:solidFill>
                  <a:srgbClr val="000099"/>
                </a:solidFill>
                <a:latin typeface="Arial" charset="0"/>
              </a:rPr>
              <a:t>Follow-up will be conducted by </a:t>
            </a:r>
            <a:r>
              <a:rPr lang="en-GB" dirty="0">
                <a:solidFill>
                  <a:srgbClr val="000099"/>
                </a:solidFill>
                <a:latin typeface="Arial" charset="0"/>
              </a:rPr>
              <a:t>a member of research staff who is unaware of trial group </a:t>
            </a:r>
            <a:r>
              <a:rPr lang="en-GB" dirty="0" smtClean="0">
                <a:solidFill>
                  <a:srgbClr val="000099"/>
                </a:solidFill>
                <a:latin typeface="Arial" charset="0"/>
              </a:rPr>
              <a:t>allocation</a:t>
            </a:r>
          </a:p>
          <a:p>
            <a:pPr lvl="1">
              <a:lnSpc>
                <a:spcPct val="200000"/>
              </a:lnSpc>
              <a:buFont typeface="Arial" pitchFamily="34" charset="0"/>
              <a:buChar char="•"/>
            </a:pPr>
            <a:r>
              <a:rPr lang="en-GB" dirty="0">
                <a:solidFill>
                  <a:srgbClr val="000099"/>
                </a:solidFill>
                <a:latin typeface="Arial" charset="0"/>
              </a:rPr>
              <a:t>Complications </a:t>
            </a:r>
            <a:r>
              <a:rPr lang="en-GB" dirty="0" smtClean="0">
                <a:solidFill>
                  <a:srgbClr val="000099"/>
                </a:solidFill>
                <a:latin typeface="Arial" charset="0"/>
              </a:rPr>
              <a:t>will </a:t>
            </a:r>
            <a:r>
              <a:rPr lang="en-GB" dirty="0">
                <a:solidFill>
                  <a:srgbClr val="000099"/>
                </a:solidFill>
                <a:latin typeface="Arial" charset="0"/>
              </a:rPr>
              <a:t>be verified by the local PI or designee who </a:t>
            </a:r>
            <a:r>
              <a:rPr lang="en-GB" dirty="0" smtClean="0">
                <a:solidFill>
                  <a:srgbClr val="000099"/>
                </a:solidFill>
                <a:latin typeface="Arial" charset="0"/>
              </a:rPr>
              <a:t>is </a:t>
            </a:r>
            <a:r>
              <a:rPr lang="en-GB" dirty="0">
                <a:solidFill>
                  <a:srgbClr val="000099"/>
                </a:solidFill>
                <a:latin typeface="Arial" charset="0"/>
              </a:rPr>
              <a:t>unaware of trial group </a:t>
            </a:r>
            <a:r>
              <a:rPr lang="en-GB" dirty="0" smtClean="0">
                <a:solidFill>
                  <a:srgbClr val="000099"/>
                </a:solidFill>
                <a:latin typeface="Arial" charset="0"/>
              </a:rPr>
              <a:t>allocation</a:t>
            </a:r>
          </a:p>
        </p:txBody>
      </p:sp>
      <p:pic>
        <p:nvPicPr>
          <p:cNvPr id="15363" name="Picture 4" descr="QMfoo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02300"/>
            <a:ext cx="9144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412_14 PRSIM trial logo_v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16632"/>
            <a:ext cx="1433177" cy="648072"/>
          </a:xfrm>
          <a:prstGeom prst="rect">
            <a:avLst/>
          </a:prstGeom>
        </p:spPr>
      </p:pic>
    </p:spTree>
    <p:extLst>
      <p:ext uri="{BB962C8B-B14F-4D97-AF65-F5344CB8AC3E}">
        <p14:creationId xmlns:p14="http://schemas.microsoft.com/office/powerpoint/2010/main" val="26850189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67544" y="260648"/>
            <a:ext cx="8229600" cy="935038"/>
          </a:xfrm>
        </p:spPr>
        <p:txBody>
          <a:bodyPr/>
          <a:lstStyle/>
          <a:p>
            <a:pPr eaLnBrk="1" hangingPunct="1"/>
            <a:r>
              <a:rPr lang="en-US" sz="4000" b="1" dirty="0" smtClean="0">
                <a:solidFill>
                  <a:srgbClr val="000099"/>
                </a:solidFill>
                <a:latin typeface="Arial" charset="0"/>
              </a:rPr>
              <a:t>Self assessment of blinding</a:t>
            </a:r>
            <a:endParaRPr lang="en-US" sz="4000" b="1" dirty="0">
              <a:solidFill>
                <a:srgbClr val="000099"/>
              </a:solidFill>
              <a:latin typeface="Arial" charset="0"/>
            </a:endParaRPr>
          </a:p>
        </p:txBody>
      </p:sp>
      <p:sp>
        <p:nvSpPr>
          <p:cNvPr id="15362" name="Rectangle 3"/>
          <p:cNvSpPr>
            <a:spLocks noGrp="1" noChangeArrowheads="1"/>
          </p:cNvSpPr>
          <p:nvPr>
            <p:ph type="body" idx="1"/>
          </p:nvPr>
        </p:nvSpPr>
        <p:spPr>
          <a:xfrm>
            <a:off x="-1578" y="1412776"/>
            <a:ext cx="9038074" cy="4176464"/>
          </a:xfrm>
        </p:spPr>
        <p:txBody>
          <a:bodyPr>
            <a:normAutofit fontScale="85000" lnSpcReduction="10000"/>
          </a:bodyPr>
          <a:lstStyle/>
          <a:p>
            <a:pPr lvl="1">
              <a:lnSpc>
                <a:spcPct val="200000"/>
              </a:lnSpc>
              <a:buFont typeface="Arial" pitchFamily="34" charset="0"/>
              <a:buChar char="•"/>
            </a:pPr>
            <a:r>
              <a:rPr lang="en-GB" dirty="0">
                <a:solidFill>
                  <a:srgbClr val="000099"/>
                </a:solidFill>
                <a:latin typeface="Arial" charset="0"/>
              </a:rPr>
              <a:t>To quantify the degree of blinding, research staff will make a self-assessment of blinding when collecting follow-up </a:t>
            </a:r>
            <a:r>
              <a:rPr lang="en-GB" dirty="0" smtClean="0">
                <a:solidFill>
                  <a:srgbClr val="000099"/>
                </a:solidFill>
                <a:latin typeface="Arial" charset="0"/>
              </a:rPr>
              <a:t>data</a:t>
            </a:r>
            <a:endParaRPr lang="en-US" dirty="0">
              <a:solidFill>
                <a:srgbClr val="000099"/>
              </a:solidFill>
              <a:latin typeface="Arial" charset="0"/>
            </a:endParaRPr>
          </a:p>
          <a:p>
            <a:pPr lvl="1">
              <a:lnSpc>
                <a:spcPct val="200000"/>
              </a:lnSpc>
              <a:buFont typeface="Arial" pitchFamily="34" charset="0"/>
              <a:buChar char="•"/>
            </a:pPr>
            <a:r>
              <a:rPr lang="en-GB" dirty="0" smtClean="0">
                <a:solidFill>
                  <a:srgbClr val="000099"/>
                </a:solidFill>
                <a:latin typeface="Arial" charset="0"/>
              </a:rPr>
              <a:t>Grade as </a:t>
            </a:r>
            <a:r>
              <a:rPr lang="en-GB" dirty="0">
                <a:solidFill>
                  <a:srgbClr val="000099"/>
                </a:solidFill>
                <a:latin typeface="Arial" charset="0"/>
              </a:rPr>
              <a:t>one of the following options:</a:t>
            </a:r>
          </a:p>
          <a:p>
            <a:pPr lvl="2">
              <a:lnSpc>
                <a:spcPct val="200000"/>
              </a:lnSpc>
            </a:pPr>
            <a:r>
              <a:rPr lang="en-GB" dirty="0" smtClean="0">
                <a:solidFill>
                  <a:srgbClr val="000099"/>
                </a:solidFill>
                <a:latin typeface="Arial" charset="0"/>
              </a:rPr>
              <a:t>Suitably </a:t>
            </a:r>
            <a:r>
              <a:rPr lang="en-GB" dirty="0">
                <a:solidFill>
                  <a:srgbClr val="000099"/>
                </a:solidFill>
                <a:latin typeface="Arial" charset="0"/>
              </a:rPr>
              <a:t>blinded</a:t>
            </a:r>
          </a:p>
          <a:p>
            <a:pPr lvl="2">
              <a:lnSpc>
                <a:spcPct val="200000"/>
              </a:lnSpc>
            </a:pPr>
            <a:r>
              <a:rPr lang="en-GB" dirty="0" smtClean="0">
                <a:solidFill>
                  <a:srgbClr val="000099"/>
                </a:solidFill>
                <a:latin typeface="Arial" charset="0"/>
              </a:rPr>
              <a:t>May </a:t>
            </a:r>
            <a:r>
              <a:rPr lang="en-GB" dirty="0">
                <a:solidFill>
                  <a:srgbClr val="000099"/>
                </a:solidFill>
                <a:latin typeface="Arial" charset="0"/>
              </a:rPr>
              <a:t>have known study group allocation</a:t>
            </a:r>
          </a:p>
          <a:p>
            <a:pPr lvl="2">
              <a:lnSpc>
                <a:spcPct val="200000"/>
              </a:lnSpc>
            </a:pPr>
            <a:r>
              <a:rPr lang="en-GB" dirty="0" smtClean="0">
                <a:solidFill>
                  <a:srgbClr val="000099"/>
                </a:solidFill>
                <a:latin typeface="Arial" charset="0"/>
              </a:rPr>
              <a:t>Definitely </a:t>
            </a:r>
            <a:r>
              <a:rPr lang="en-GB" dirty="0">
                <a:solidFill>
                  <a:srgbClr val="000099"/>
                </a:solidFill>
                <a:latin typeface="Arial" charset="0"/>
              </a:rPr>
              <a:t>knew study group allocation</a:t>
            </a:r>
          </a:p>
        </p:txBody>
      </p:sp>
      <p:pic>
        <p:nvPicPr>
          <p:cNvPr id="15363" name="Picture 4" descr="QMfoo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02300"/>
            <a:ext cx="9144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412_14 PRSIM trial logo_v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16632"/>
            <a:ext cx="1433177" cy="648072"/>
          </a:xfrm>
          <a:prstGeom prst="rect">
            <a:avLst/>
          </a:prstGeom>
        </p:spPr>
      </p:pic>
    </p:spTree>
    <p:extLst>
      <p:ext uri="{BB962C8B-B14F-4D97-AF65-F5344CB8AC3E}">
        <p14:creationId xmlns:p14="http://schemas.microsoft.com/office/powerpoint/2010/main" val="36054946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67544" y="260648"/>
            <a:ext cx="8229600" cy="935038"/>
          </a:xfrm>
        </p:spPr>
        <p:txBody>
          <a:bodyPr/>
          <a:lstStyle/>
          <a:p>
            <a:pPr eaLnBrk="1" hangingPunct="1"/>
            <a:r>
              <a:rPr lang="en-US" sz="4000" b="1" dirty="0" smtClean="0">
                <a:solidFill>
                  <a:srgbClr val="000099"/>
                </a:solidFill>
                <a:latin typeface="Arial" charset="0"/>
              </a:rPr>
              <a:t>Protocol deviations</a:t>
            </a:r>
            <a:endParaRPr lang="en-US" sz="4000" b="1" dirty="0">
              <a:solidFill>
                <a:srgbClr val="000099"/>
              </a:solidFill>
              <a:latin typeface="Arial" charset="0"/>
            </a:endParaRPr>
          </a:p>
        </p:txBody>
      </p:sp>
      <p:sp>
        <p:nvSpPr>
          <p:cNvPr id="15362" name="Rectangle 3"/>
          <p:cNvSpPr>
            <a:spLocks noGrp="1" noChangeArrowheads="1"/>
          </p:cNvSpPr>
          <p:nvPr>
            <p:ph type="body" idx="1"/>
          </p:nvPr>
        </p:nvSpPr>
        <p:spPr>
          <a:xfrm>
            <a:off x="-1578" y="1268760"/>
            <a:ext cx="9145578" cy="4032448"/>
          </a:xfrm>
        </p:spPr>
        <p:txBody>
          <a:bodyPr>
            <a:normAutofit fontScale="77500" lnSpcReduction="20000"/>
          </a:bodyPr>
          <a:lstStyle/>
          <a:p>
            <a:pPr lvl="1">
              <a:lnSpc>
                <a:spcPct val="200000"/>
              </a:lnSpc>
              <a:buFont typeface="Arial" pitchFamily="34" charset="0"/>
              <a:buChar char="•"/>
            </a:pPr>
            <a:r>
              <a:rPr lang="en-GB" dirty="0" smtClean="0">
                <a:solidFill>
                  <a:srgbClr val="000099"/>
                </a:solidFill>
                <a:latin typeface="Arial" charset="0"/>
              </a:rPr>
              <a:t>Failure </a:t>
            </a:r>
            <a:r>
              <a:rPr lang="en-GB" dirty="0">
                <a:solidFill>
                  <a:srgbClr val="000099"/>
                </a:solidFill>
                <a:latin typeface="Arial" charset="0"/>
              </a:rPr>
              <a:t>to administer CPAP to patients in the intervention group. </a:t>
            </a:r>
            <a:endParaRPr lang="en-GB" dirty="0" smtClean="0">
              <a:solidFill>
                <a:srgbClr val="000099"/>
              </a:solidFill>
              <a:latin typeface="Arial" charset="0"/>
            </a:endParaRPr>
          </a:p>
          <a:p>
            <a:pPr lvl="1">
              <a:lnSpc>
                <a:spcPct val="200000"/>
              </a:lnSpc>
              <a:buFont typeface="Arial" pitchFamily="34" charset="0"/>
              <a:buChar char="•"/>
            </a:pPr>
            <a:r>
              <a:rPr lang="en-GB" dirty="0" smtClean="0">
                <a:solidFill>
                  <a:srgbClr val="000099"/>
                </a:solidFill>
                <a:latin typeface="Arial" charset="0"/>
              </a:rPr>
              <a:t>Starting </a:t>
            </a:r>
            <a:r>
              <a:rPr lang="en-GB" dirty="0">
                <a:solidFill>
                  <a:srgbClr val="000099"/>
                </a:solidFill>
                <a:latin typeface="Arial" charset="0"/>
              </a:rPr>
              <a:t>CPAP at a dose other than 5cmH2O</a:t>
            </a:r>
          </a:p>
          <a:p>
            <a:pPr lvl="1">
              <a:lnSpc>
                <a:spcPct val="200000"/>
              </a:lnSpc>
              <a:buFont typeface="Arial" pitchFamily="34" charset="0"/>
              <a:buChar char="•"/>
            </a:pPr>
            <a:r>
              <a:rPr lang="en-GB" dirty="0" smtClean="0">
                <a:solidFill>
                  <a:srgbClr val="000099"/>
                </a:solidFill>
                <a:latin typeface="Arial" charset="0"/>
              </a:rPr>
              <a:t>Administration </a:t>
            </a:r>
            <a:r>
              <a:rPr lang="en-GB" dirty="0">
                <a:solidFill>
                  <a:srgbClr val="000099"/>
                </a:solidFill>
                <a:latin typeface="Arial" charset="0"/>
              </a:rPr>
              <a:t>of CPAP to a patient in usual care group.</a:t>
            </a:r>
          </a:p>
          <a:p>
            <a:pPr lvl="1">
              <a:lnSpc>
                <a:spcPct val="200000"/>
              </a:lnSpc>
              <a:buFont typeface="Arial" pitchFamily="34" charset="0"/>
              <a:buChar char="•"/>
            </a:pPr>
            <a:r>
              <a:rPr lang="en-GB" dirty="0" smtClean="0">
                <a:solidFill>
                  <a:srgbClr val="000099"/>
                </a:solidFill>
                <a:latin typeface="Arial" charset="0"/>
              </a:rPr>
              <a:t>Administration </a:t>
            </a:r>
            <a:r>
              <a:rPr lang="en-GB" dirty="0">
                <a:solidFill>
                  <a:srgbClr val="000099"/>
                </a:solidFill>
                <a:latin typeface="Arial" charset="0"/>
              </a:rPr>
              <a:t>of CPAP for less than 4 </a:t>
            </a:r>
            <a:r>
              <a:rPr lang="en-GB" dirty="0" smtClean="0">
                <a:solidFill>
                  <a:srgbClr val="000099"/>
                </a:solidFill>
                <a:latin typeface="Arial" charset="0"/>
              </a:rPr>
              <a:t>hours.</a:t>
            </a:r>
          </a:p>
          <a:p>
            <a:pPr lvl="1">
              <a:lnSpc>
                <a:spcPct val="200000"/>
              </a:lnSpc>
              <a:buFont typeface="Arial" pitchFamily="34" charset="0"/>
              <a:buChar char="•"/>
            </a:pPr>
            <a:r>
              <a:rPr lang="en-US" dirty="0">
                <a:solidFill>
                  <a:srgbClr val="000099"/>
                </a:solidFill>
                <a:latin typeface="Arial" charset="0"/>
              </a:rPr>
              <a:t>Administration of CPAP with significant interruption for a patient in the intervention group.</a:t>
            </a:r>
            <a:endParaRPr lang="en-GB" dirty="0">
              <a:solidFill>
                <a:srgbClr val="000099"/>
              </a:solidFill>
              <a:latin typeface="Arial" charset="0"/>
            </a:endParaRPr>
          </a:p>
        </p:txBody>
      </p:sp>
      <p:pic>
        <p:nvPicPr>
          <p:cNvPr id="15363" name="Picture 4" descr="QMfoo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675312"/>
            <a:ext cx="9144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412_14 PRSIM trial logo_v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16632"/>
            <a:ext cx="1433177" cy="648072"/>
          </a:xfrm>
          <a:prstGeom prst="rect">
            <a:avLst/>
          </a:prstGeom>
        </p:spPr>
      </p:pic>
    </p:spTree>
    <p:extLst>
      <p:ext uri="{BB962C8B-B14F-4D97-AF65-F5344CB8AC3E}">
        <p14:creationId xmlns:p14="http://schemas.microsoft.com/office/powerpoint/2010/main" val="5061812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67544" y="260648"/>
            <a:ext cx="8229600" cy="935038"/>
          </a:xfrm>
        </p:spPr>
        <p:txBody>
          <a:bodyPr>
            <a:normAutofit/>
          </a:bodyPr>
          <a:lstStyle/>
          <a:p>
            <a:pPr eaLnBrk="1" hangingPunct="1"/>
            <a:r>
              <a:rPr lang="en-US" sz="4000" b="1" dirty="0" smtClean="0">
                <a:solidFill>
                  <a:srgbClr val="000099"/>
                </a:solidFill>
                <a:latin typeface="Arial" charset="0"/>
              </a:rPr>
              <a:t>Adverse event reporting</a:t>
            </a:r>
            <a:endParaRPr lang="en-US" sz="4000" b="1" dirty="0">
              <a:solidFill>
                <a:srgbClr val="000099"/>
              </a:solidFill>
              <a:latin typeface="Arial" charset="0"/>
            </a:endParaRPr>
          </a:p>
        </p:txBody>
      </p:sp>
      <p:sp>
        <p:nvSpPr>
          <p:cNvPr id="15362" name="Rectangle 3"/>
          <p:cNvSpPr>
            <a:spLocks noGrp="1" noChangeArrowheads="1"/>
          </p:cNvSpPr>
          <p:nvPr>
            <p:ph type="body" idx="1"/>
          </p:nvPr>
        </p:nvSpPr>
        <p:spPr>
          <a:xfrm>
            <a:off x="-1578" y="1412776"/>
            <a:ext cx="9145578" cy="4176464"/>
          </a:xfrm>
        </p:spPr>
        <p:txBody>
          <a:bodyPr>
            <a:normAutofit fontScale="77500" lnSpcReduction="20000"/>
          </a:bodyPr>
          <a:lstStyle/>
          <a:p>
            <a:pPr lvl="1">
              <a:lnSpc>
                <a:spcPct val="200000"/>
              </a:lnSpc>
              <a:buFont typeface="Arial" pitchFamily="34" charset="0"/>
              <a:buChar char="•"/>
            </a:pPr>
            <a:r>
              <a:rPr lang="en-GB" dirty="0">
                <a:solidFill>
                  <a:srgbClr val="000099"/>
                </a:solidFill>
                <a:latin typeface="Arial" charset="0"/>
              </a:rPr>
              <a:t>O</a:t>
            </a:r>
            <a:r>
              <a:rPr lang="en-GB" dirty="0" smtClean="0">
                <a:solidFill>
                  <a:srgbClr val="000099"/>
                </a:solidFill>
                <a:latin typeface="Arial" charset="0"/>
              </a:rPr>
              <a:t>nly </a:t>
            </a:r>
            <a:r>
              <a:rPr lang="en-GB" dirty="0">
                <a:solidFill>
                  <a:srgbClr val="000099"/>
                </a:solidFill>
                <a:latin typeface="Arial" charset="0"/>
              </a:rPr>
              <a:t>AEs </a:t>
            </a:r>
            <a:r>
              <a:rPr lang="en-GB" b="1" dirty="0">
                <a:solidFill>
                  <a:srgbClr val="000099"/>
                </a:solidFill>
                <a:latin typeface="Arial" charset="0"/>
              </a:rPr>
              <a:t>clearly related to the use of CPAP </a:t>
            </a:r>
            <a:r>
              <a:rPr lang="en-GB" dirty="0">
                <a:solidFill>
                  <a:srgbClr val="000099"/>
                </a:solidFill>
                <a:latin typeface="Arial" charset="0"/>
              </a:rPr>
              <a:t>will be </a:t>
            </a:r>
            <a:r>
              <a:rPr lang="en-GB" dirty="0" smtClean="0">
                <a:solidFill>
                  <a:srgbClr val="000099"/>
                </a:solidFill>
                <a:latin typeface="Arial" charset="0"/>
              </a:rPr>
              <a:t>reported</a:t>
            </a:r>
          </a:p>
          <a:p>
            <a:pPr lvl="1">
              <a:lnSpc>
                <a:spcPct val="200000"/>
              </a:lnSpc>
              <a:buFont typeface="Arial" pitchFamily="34" charset="0"/>
              <a:buChar char="•"/>
            </a:pPr>
            <a:r>
              <a:rPr lang="en-GB" dirty="0" smtClean="0">
                <a:solidFill>
                  <a:srgbClr val="000099"/>
                </a:solidFill>
                <a:latin typeface="Arial" charset="0"/>
              </a:rPr>
              <a:t>PI responsible for confirming relatedness to CPAP</a:t>
            </a:r>
          </a:p>
          <a:p>
            <a:pPr lvl="1">
              <a:lnSpc>
                <a:spcPct val="200000"/>
              </a:lnSpc>
              <a:buFont typeface="Arial" pitchFamily="34" charset="0"/>
              <a:buChar char="•"/>
            </a:pPr>
            <a:r>
              <a:rPr lang="en-GB" dirty="0" smtClean="0">
                <a:solidFill>
                  <a:srgbClr val="000099"/>
                </a:solidFill>
                <a:latin typeface="Arial" charset="0"/>
              </a:rPr>
              <a:t>Pre-defined AEs are listed in the AE SOP and protocol</a:t>
            </a:r>
          </a:p>
          <a:p>
            <a:pPr lvl="1">
              <a:lnSpc>
                <a:spcPct val="200000"/>
              </a:lnSpc>
              <a:buFont typeface="Arial" pitchFamily="34" charset="0"/>
              <a:buChar char="•"/>
            </a:pPr>
            <a:r>
              <a:rPr lang="en-GB" dirty="0" smtClean="0">
                <a:solidFill>
                  <a:srgbClr val="000099"/>
                </a:solidFill>
                <a:latin typeface="Arial" charset="0"/>
              </a:rPr>
              <a:t>If AE does not fit into pre-defined categories record as ‘other’</a:t>
            </a:r>
          </a:p>
          <a:p>
            <a:pPr lvl="1">
              <a:lnSpc>
                <a:spcPct val="200000"/>
              </a:lnSpc>
              <a:buFont typeface="Arial" pitchFamily="34" charset="0"/>
              <a:buChar char="•"/>
            </a:pPr>
            <a:r>
              <a:rPr lang="en-GB" dirty="0" smtClean="0">
                <a:solidFill>
                  <a:srgbClr val="000099"/>
                </a:solidFill>
                <a:latin typeface="Arial" charset="0"/>
              </a:rPr>
              <a:t>Clinician to decide if it is safe to continue using CPAP</a:t>
            </a:r>
          </a:p>
          <a:p>
            <a:pPr lvl="1">
              <a:lnSpc>
                <a:spcPct val="200000"/>
              </a:lnSpc>
              <a:buFont typeface="Arial" pitchFamily="34" charset="0"/>
              <a:buChar char="•"/>
            </a:pPr>
            <a:r>
              <a:rPr lang="en-GB" dirty="0" smtClean="0">
                <a:solidFill>
                  <a:srgbClr val="000099"/>
                </a:solidFill>
                <a:latin typeface="Arial" charset="0"/>
              </a:rPr>
              <a:t>Please refer to the AE SOP</a:t>
            </a:r>
            <a:endParaRPr lang="en-GB" dirty="0">
              <a:solidFill>
                <a:srgbClr val="000099"/>
              </a:solidFill>
              <a:latin typeface="Arial" charset="0"/>
            </a:endParaRPr>
          </a:p>
        </p:txBody>
      </p:sp>
      <p:pic>
        <p:nvPicPr>
          <p:cNvPr id="15363" name="Picture 4" descr="QMfoo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02300"/>
            <a:ext cx="9144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412_14 PRSIM trial logo_v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16632"/>
            <a:ext cx="1433177" cy="648072"/>
          </a:xfrm>
          <a:prstGeom prst="rect">
            <a:avLst/>
          </a:prstGeom>
        </p:spPr>
      </p:pic>
    </p:spTree>
    <p:extLst>
      <p:ext uri="{BB962C8B-B14F-4D97-AF65-F5344CB8AC3E}">
        <p14:creationId xmlns:p14="http://schemas.microsoft.com/office/powerpoint/2010/main" val="16996729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67544" y="260648"/>
            <a:ext cx="8229600" cy="935038"/>
          </a:xfrm>
        </p:spPr>
        <p:txBody>
          <a:bodyPr>
            <a:normAutofit/>
          </a:bodyPr>
          <a:lstStyle/>
          <a:p>
            <a:pPr eaLnBrk="1" hangingPunct="1"/>
            <a:r>
              <a:rPr lang="en-US" sz="4000" b="1" dirty="0" smtClean="0">
                <a:solidFill>
                  <a:srgbClr val="000099"/>
                </a:solidFill>
                <a:latin typeface="Arial" charset="0"/>
              </a:rPr>
              <a:t>Adverse event reporting</a:t>
            </a:r>
            <a:endParaRPr lang="en-US" sz="4000" b="1" dirty="0">
              <a:solidFill>
                <a:srgbClr val="000099"/>
              </a:solidFill>
              <a:latin typeface="Arial" charset="0"/>
            </a:endParaRPr>
          </a:p>
        </p:txBody>
      </p:sp>
      <p:pic>
        <p:nvPicPr>
          <p:cNvPr id="15363" name="Picture 4" descr="QMfoo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02300"/>
            <a:ext cx="9144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412_14 PRSIM trial logo_v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16632"/>
            <a:ext cx="1433177" cy="648072"/>
          </a:xfrm>
          <a:prstGeom prst="rect">
            <a:avLst/>
          </a:prstGeom>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755" t="19730" r="11007" b="11566"/>
          <a:stretch/>
        </p:blipFill>
        <p:spPr bwMode="auto">
          <a:xfrm>
            <a:off x="261522" y="1700808"/>
            <a:ext cx="4291114" cy="3053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41" t="8547" r="3209" b="3859"/>
          <a:stretch/>
        </p:blipFill>
        <p:spPr bwMode="auto">
          <a:xfrm>
            <a:off x="4644008" y="1700808"/>
            <a:ext cx="4146168" cy="3053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8682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descr="QMfoo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02300"/>
            <a:ext cx="9144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Shot 2014-11-16 at 17.27.1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3688" y="476672"/>
            <a:ext cx="5616624" cy="3927248"/>
          </a:xfrm>
          <a:prstGeom prst="rect">
            <a:avLst/>
          </a:prstGeom>
        </p:spPr>
      </p:pic>
      <p:sp>
        <p:nvSpPr>
          <p:cNvPr id="8" name="Text Box 4"/>
          <p:cNvSpPr txBox="1">
            <a:spLocks noChangeArrowheads="1"/>
          </p:cNvSpPr>
          <p:nvPr/>
        </p:nvSpPr>
        <p:spPr bwMode="auto">
          <a:xfrm>
            <a:off x="1331640" y="4437112"/>
            <a:ext cx="6480720" cy="1033233"/>
          </a:xfrm>
          <a:prstGeom prst="rect">
            <a:avLst/>
          </a:prstGeom>
          <a:noFill/>
          <a:ln w="9525">
            <a:noFill/>
            <a:round/>
            <a:headEnd/>
            <a:tailEnd/>
          </a:ln>
        </p:spPr>
        <p:txBody>
          <a:bodyPr wrap="square" lIns="90000" tIns="46800" rIns="90000" bIns="46800">
            <a:spAutoFit/>
          </a:bodyPr>
          <a:lstStyle/>
          <a:p>
            <a:pPr indent="1588" algn="ctr">
              <a:spcBef>
                <a:spcPts val="600"/>
              </a:spcBef>
              <a:buClrTx/>
              <a:buFontTx/>
              <a:buNone/>
              <a:tabLst>
                <a:tab pos="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800" b="1" dirty="0" smtClean="0">
                <a:solidFill>
                  <a:srgbClr val="000090"/>
                </a:solidFill>
              </a:rPr>
              <a:t>Postoperative complications decrease</a:t>
            </a:r>
          </a:p>
          <a:p>
            <a:pPr indent="1588" algn="ctr">
              <a:spcBef>
                <a:spcPts val="600"/>
              </a:spcBef>
              <a:buClrTx/>
              <a:buFontTx/>
              <a:buNone/>
              <a:tabLst>
                <a:tab pos="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800" b="1" dirty="0">
                <a:solidFill>
                  <a:srgbClr val="000090"/>
                </a:solidFill>
              </a:rPr>
              <a:t>l</a:t>
            </a:r>
            <a:r>
              <a:rPr lang="en-GB" sz="2800" b="1" dirty="0" smtClean="0">
                <a:solidFill>
                  <a:srgbClr val="000090"/>
                </a:solidFill>
              </a:rPr>
              <a:t>ong-term survival</a:t>
            </a:r>
            <a:endParaRPr lang="en-GB" sz="2800" b="1" dirty="0">
              <a:solidFill>
                <a:srgbClr val="000090"/>
              </a:solidFill>
            </a:endParaRPr>
          </a:p>
        </p:txBody>
      </p:sp>
      <p:sp>
        <p:nvSpPr>
          <p:cNvPr id="3" name="TextBox 2"/>
          <p:cNvSpPr txBox="1"/>
          <p:nvPr/>
        </p:nvSpPr>
        <p:spPr>
          <a:xfrm>
            <a:off x="2915816" y="5445224"/>
            <a:ext cx="3312368" cy="276999"/>
          </a:xfrm>
          <a:prstGeom prst="rect">
            <a:avLst/>
          </a:prstGeom>
          <a:noFill/>
        </p:spPr>
        <p:txBody>
          <a:bodyPr wrap="square" rtlCol="0">
            <a:spAutoFit/>
          </a:bodyPr>
          <a:lstStyle/>
          <a:p>
            <a:pPr algn="ctr"/>
            <a:r>
              <a:rPr lang="en-US" sz="1200" b="1" dirty="0" err="1" smtClean="0">
                <a:solidFill>
                  <a:srgbClr val="000099"/>
                </a:solidFill>
              </a:rPr>
              <a:t>Khuri</a:t>
            </a:r>
            <a:r>
              <a:rPr lang="en-US" sz="1200" b="1" dirty="0" smtClean="0">
                <a:solidFill>
                  <a:srgbClr val="000099"/>
                </a:solidFill>
              </a:rPr>
              <a:t> et al. Annals of surgery 2005; 242: 326-41. </a:t>
            </a:r>
            <a:endParaRPr lang="en-US" sz="1200" b="1" dirty="0">
              <a:solidFill>
                <a:srgbClr val="000099"/>
              </a:solidFill>
            </a:endParaRPr>
          </a:p>
        </p:txBody>
      </p:sp>
      <p:pic>
        <p:nvPicPr>
          <p:cNvPr id="6" name="Picture 5" descr="412_14 PRSIM trial logo_v4.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116632"/>
            <a:ext cx="1433177" cy="648072"/>
          </a:xfrm>
          <a:prstGeom prst="rect">
            <a:avLst/>
          </a:prstGeom>
        </p:spPr>
      </p:pic>
    </p:spTree>
    <p:extLst>
      <p:ext uri="{BB962C8B-B14F-4D97-AF65-F5344CB8AC3E}">
        <p14:creationId xmlns:p14="http://schemas.microsoft.com/office/powerpoint/2010/main" val="22129609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67544" y="260648"/>
            <a:ext cx="8229600" cy="935038"/>
          </a:xfrm>
        </p:spPr>
        <p:txBody>
          <a:bodyPr>
            <a:normAutofit/>
          </a:bodyPr>
          <a:lstStyle/>
          <a:p>
            <a:pPr eaLnBrk="1" hangingPunct="1"/>
            <a:r>
              <a:rPr lang="en-US" sz="4000" b="1" dirty="0" smtClean="0">
                <a:solidFill>
                  <a:srgbClr val="000099"/>
                </a:solidFill>
                <a:latin typeface="Arial" charset="0"/>
              </a:rPr>
              <a:t>SAE reporting</a:t>
            </a:r>
            <a:endParaRPr lang="en-US" sz="4000" b="1" dirty="0">
              <a:solidFill>
                <a:srgbClr val="000099"/>
              </a:solidFill>
              <a:latin typeface="Arial" charset="0"/>
            </a:endParaRPr>
          </a:p>
        </p:txBody>
      </p:sp>
      <p:sp>
        <p:nvSpPr>
          <p:cNvPr id="15362" name="Rectangle 3"/>
          <p:cNvSpPr>
            <a:spLocks noGrp="1" noChangeArrowheads="1"/>
          </p:cNvSpPr>
          <p:nvPr>
            <p:ph type="body" idx="1"/>
          </p:nvPr>
        </p:nvSpPr>
        <p:spPr>
          <a:xfrm>
            <a:off x="-1578" y="1124744"/>
            <a:ext cx="9145578" cy="4824536"/>
          </a:xfrm>
        </p:spPr>
        <p:txBody>
          <a:bodyPr>
            <a:normAutofit fontScale="70000" lnSpcReduction="20000"/>
          </a:bodyPr>
          <a:lstStyle/>
          <a:p>
            <a:pPr marL="541338" lvl="1" indent="-277813">
              <a:lnSpc>
                <a:spcPct val="200000"/>
              </a:lnSpc>
              <a:buFont typeface="Arial" pitchFamily="34" charset="0"/>
              <a:buChar char="•"/>
            </a:pPr>
            <a:r>
              <a:rPr lang="en-GB" dirty="0" smtClean="0">
                <a:solidFill>
                  <a:srgbClr val="000099"/>
                </a:solidFill>
                <a:latin typeface="Arial" charset="0"/>
              </a:rPr>
              <a:t>Report potential SAEs to the trial coordinating centre within 24 hours</a:t>
            </a:r>
          </a:p>
          <a:p>
            <a:pPr marL="541338" lvl="1" indent="-277813">
              <a:lnSpc>
                <a:spcPct val="200000"/>
              </a:lnSpc>
              <a:buFont typeface="Arial" pitchFamily="34" charset="0"/>
              <a:buChar char="•"/>
            </a:pPr>
            <a:r>
              <a:rPr lang="en-GB" dirty="0" smtClean="0">
                <a:solidFill>
                  <a:srgbClr val="000099"/>
                </a:solidFill>
                <a:latin typeface="Arial" charset="0"/>
              </a:rPr>
              <a:t>Must </a:t>
            </a:r>
            <a:r>
              <a:rPr lang="en-GB" dirty="0">
                <a:solidFill>
                  <a:srgbClr val="000099"/>
                </a:solidFill>
                <a:latin typeface="Arial" charset="0"/>
              </a:rPr>
              <a:t>be assessed by PI (or suitably qualified nominee) as </a:t>
            </a:r>
            <a:r>
              <a:rPr lang="en-GB" b="1" dirty="0">
                <a:solidFill>
                  <a:srgbClr val="000099"/>
                </a:solidFill>
                <a:latin typeface="Arial" charset="0"/>
              </a:rPr>
              <a:t>probably or definitely caused by CPAP</a:t>
            </a:r>
            <a:r>
              <a:rPr lang="en-GB" dirty="0">
                <a:solidFill>
                  <a:srgbClr val="000099"/>
                </a:solidFill>
                <a:latin typeface="Arial" charset="0"/>
              </a:rPr>
              <a:t> </a:t>
            </a:r>
            <a:r>
              <a:rPr lang="en-GB" u="sng" dirty="0">
                <a:solidFill>
                  <a:srgbClr val="000099"/>
                </a:solidFill>
                <a:latin typeface="Arial" charset="0"/>
              </a:rPr>
              <a:t>and</a:t>
            </a:r>
            <a:r>
              <a:rPr lang="en-GB" dirty="0">
                <a:solidFill>
                  <a:srgbClr val="000099"/>
                </a:solidFill>
                <a:latin typeface="Arial" charset="0"/>
              </a:rPr>
              <a:t> meet at least one of the following criteria:</a:t>
            </a:r>
          </a:p>
          <a:p>
            <a:pPr marL="1439863" lvl="2" indent="-541338">
              <a:lnSpc>
                <a:spcPct val="200000"/>
              </a:lnSpc>
            </a:pPr>
            <a:r>
              <a:rPr lang="en-GB" dirty="0" smtClean="0">
                <a:solidFill>
                  <a:srgbClr val="000099"/>
                </a:solidFill>
                <a:latin typeface="Arial" charset="0"/>
              </a:rPr>
              <a:t>Results </a:t>
            </a:r>
            <a:r>
              <a:rPr lang="en-GB" dirty="0">
                <a:solidFill>
                  <a:srgbClr val="000099"/>
                </a:solidFill>
                <a:latin typeface="Arial" charset="0"/>
              </a:rPr>
              <a:t>in </a:t>
            </a:r>
            <a:r>
              <a:rPr lang="en-GB" dirty="0" smtClean="0">
                <a:solidFill>
                  <a:srgbClr val="000099"/>
                </a:solidFill>
                <a:latin typeface="Arial" charset="0"/>
              </a:rPr>
              <a:t>death</a:t>
            </a:r>
          </a:p>
          <a:p>
            <a:pPr marL="1439863" lvl="2" indent="-541338">
              <a:lnSpc>
                <a:spcPct val="200000"/>
              </a:lnSpc>
            </a:pPr>
            <a:r>
              <a:rPr lang="en-GB" dirty="0">
                <a:solidFill>
                  <a:srgbClr val="000099"/>
                </a:solidFill>
                <a:latin typeface="Arial" charset="0"/>
              </a:rPr>
              <a:t>I</a:t>
            </a:r>
            <a:r>
              <a:rPr lang="en-GB" dirty="0" smtClean="0">
                <a:solidFill>
                  <a:srgbClr val="000099"/>
                </a:solidFill>
                <a:latin typeface="Arial" charset="0"/>
              </a:rPr>
              <a:t>s </a:t>
            </a:r>
            <a:r>
              <a:rPr lang="en-GB" dirty="0">
                <a:solidFill>
                  <a:srgbClr val="000099"/>
                </a:solidFill>
                <a:latin typeface="Arial" charset="0"/>
              </a:rPr>
              <a:t>life </a:t>
            </a:r>
            <a:r>
              <a:rPr lang="en-GB" dirty="0" smtClean="0">
                <a:solidFill>
                  <a:srgbClr val="000099"/>
                </a:solidFill>
                <a:latin typeface="Arial" charset="0"/>
              </a:rPr>
              <a:t>threatening</a:t>
            </a:r>
            <a:endParaRPr lang="en-GB" dirty="0">
              <a:solidFill>
                <a:srgbClr val="000099"/>
              </a:solidFill>
              <a:latin typeface="Arial" charset="0"/>
            </a:endParaRPr>
          </a:p>
          <a:p>
            <a:pPr marL="1439863" lvl="2" indent="-541338">
              <a:lnSpc>
                <a:spcPct val="200000"/>
              </a:lnSpc>
            </a:pPr>
            <a:r>
              <a:rPr lang="en-GB" dirty="0">
                <a:solidFill>
                  <a:srgbClr val="000099"/>
                </a:solidFill>
                <a:latin typeface="Arial" charset="0"/>
              </a:rPr>
              <a:t>C</a:t>
            </a:r>
            <a:r>
              <a:rPr lang="en-GB" dirty="0" smtClean="0">
                <a:solidFill>
                  <a:srgbClr val="000099"/>
                </a:solidFill>
                <a:latin typeface="Arial" charset="0"/>
              </a:rPr>
              <a:t>learly </a:t>
            </a:r>
            <a:r>
              <a:rPr lang="en-GB" dirty="0">
                <a:solidFill>
                  <a:srgbClr val="000099"/>
                </a:solidFill>
                <a:latin typeface="Arial" charset="0"/>
              </a:rPr>
              <a:t>prolongs hospital </a:t>
            </a:r>
            <a:r>
              <a:rPr lang="en-GB" dirty="0" smtClean="0">
                <a:solidFill>
                  <a:srgbClr val="000099"/>
                </a:solidFill>
                <a:latin typeface="Arial" charset="0"/>
              </a:rPr>
              <a:t>stay</a:t>
            </a:r>
          </a:p>
          <a:p>
            <a:pPr marL="1439863" lvl="2" indent="-541338">
              <a:lnSpc>
                <a:spcPct val="200000"/>
              </a:lnSpc>
            </a:pPr>
            <a:r>
              <a:rPr lang="en-GB" dirty="0">
                <a:solidFill>
                  <a:srgbClr val="000099"/>
                </a:solidFill>
                <a:latin typeface="Arial" charset="0"/>
              </a:rPr>
              <a:t>C</a:t>
            </a:r>
            <a:r>
              <a:rPr lang="en-GB" dirty="0" smtClean="0">
                <a:solidFill>
                  <a:srgbClr val="000099"/>
                </a:solidFill>
                <a:latin typeface="Arial" charset="0"/>
              </a:rPr>
              <a:t>auses </a:t>
            </a:r>
            <a:r>
              <a:rPr lang="en-GB" dirty="0">
                <a:solidFill>
                  <a:srgbClr val="000099"/>
                </a:solidFill>
                <a:latin typeface="Arial" charset="0"/>
              </a:rPr>
              <a:t>significant disability or </a:t>
            </a:r>
            <a:r>
              <a:rPr lang="en-GB" dirty="0" smtClean="0">
                <a:solidFill>
                  <a:srgbClr val="000099"/>
                </a:solidFill>
                <a:latin typeface="Arial" charset="0"/>
              </a:rPr>
              <a:t>incapacity</a:t>
            </a:r>
          </a:p>
          <a:p>
            <a:pPr marL="541338" lvl="1" indent="-277813">
              <a:lnSpc>
                <a:spcPct val="200000"/>
              </a:lnSpc>
              <a:buFont typeface="Arial" pitchFamily="34" charset="0"/>
              <a:buChar char="•"/>
            </a:pPr>
            <a:r>
              <a:rPr lang="en-GB" sz="2900" dirty="0">
                <a:solidFill>
                  <a:srgbClr val="000099"/>
                </a:solidFill>
                <a:latin typeface="Arial" charset="0"/>
              </a:rPr>
              <a:t>CI will assess and discuss with PI </a:t>
            </a:r>
            <a:r>
              <a:rPr lang="en-GB" sz="2900" dirty="0" smtClean="0">
                <a:solidFill>
                  <a:srgbClr val="000099"/>
                </a:solidFill>
                <a:latin typeface="Arial" charset="0"/>
              </a:rPr>
              <a:t>as required</a:t>
            </a:r>
            <a:endParaRPr lang="en-GB" sz="2900" dirty="0">
              <a:solidFill>
                <a:srgbClr val="000099"/>
              </a:solidFill>
              <a:latin typeface="Arial" charset="0"/>
            </a:endParaRPr>
          </a:p>
          <a:p>
            <a:pPr lvl="1">
              <a:lnSpc>
                <a:spcPct val="200000"/>
              </a:lnSpc>
            </a:pPr>
            <a:endParaRPr lang="en-GB" dirty="0">
              <a:solidFill>
                <a:srgbClr val="000099"/>
              </a:solidFill>
              <a:latin typeface="Arial" charset="0"/>
            </a:endParaRPr>
          </a:p>
          <a:p>
            <a:pPr lvl="1">
              <a:lnSpc>
                <a:spcPct val="200000"/>
              </a:lnSpc>
              <a:buFont typeface="Arial" pitchFamily="34" charset="0"/>
              <a:buChar char="•"/>
            </a:pPr>
            <a:endParaRPr lang="en-GB" dirty="0" smtClean="0">
              <a:solidFill>
                <a:srgbClr val="000099"/>
              </a:solidFill>
              <a:latin typeface="Arial" charset="0"/>
            </a:endParaRPr>
          </a:p>
          <a:p>
            <a:pPr lvl="1">
              <a:lnSpc>
                <a:spcPct val="200000"/>
              </a:lnSpc>
              <a:buFont typeface="Arial" pitchFamily="34" charset="0"/>
              <a:buChar char="•"/>
            </a:pPr>
            <a:endParaRPr lang="en-GB" dirty="0">
              <a:solidFill>
                <a:srgbClr val="000099"/>
              </a:solidFill>
              <a:latin typeface="Arial" charset="0"/>
            </a:endParaRPr>
          </a:p>
        </p:txBody>
      </p:sp>
      <p:pic>
        <p:nvPicPr>
          <p:cNvPr id="15363" name="Picture 4" descr="QMfoo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02300"/>
            <a:ext cx="9144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412_14 PRSIM trial logo_v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16632"/>
            <a:ext cx="1433177" cy="648072"/>
          </a:xfrm>
          <a:prstGeom prst="rect">
            <a:avLst/>
          </a:prstGeom>
        </p:spPr>
      </p:pic>
    </p:spTree>
    <p:extLst>
      <p:ext uri="{BB962C8B-B14F-4D97-AF65-F5344CB8AC3E}">
        <p14:creationId xmlns:p14="http://schemas.microsoft.com/office/powerpoint/2010/main" val="39300337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67544" y="260648"/>
            <a:ext cx="8229600" cy="935038"/>
          </a:xfrm>
        </p:spPr>
        <p:txBody>
          <a:bodyPr>
            <a:normAutofit/>
          </a:bodyPr>
          <a:lstStyle/>
          <a:p>
            <a:pPr eaLnBrk="1" hangingPunct="1"/>
            <a:r>
              <a:rPr lang="en-US" sz="4000" b="1" dirty="0" smtClean="0">
                <a:solidFill>
                  <a:srgbClr val="000099"/>
                </a:solidFill>
                <a:latin typeface="Arial" charset="0"/>
              </a:rPr>
              <a:t>SAE reporting</a:t>
            </a:r>
            <a:endParaRPr lang="en-US" sz="4000" b="1" dirty="0">
              <a:solidFill>
                <a:srgbClr val="000099"/>
              </a:solidFill>
              <a:latin typeface="Arial" charset="0"/>
            </a:endParaRPr>
          </a:p>
        </p:txBody>
      </p:sp>
      <p:pic>
        <p:nvPicPr>
          <p:cNvPr id="15363" name="Picture 4" descr="QMfoo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02300"/>
            <a:ext cx="9144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412_14 PRSIM trial logo_v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16632"/>
            <a:ext cx="1433177" cy="648072"/>
          </a:xfrm>
          <a:prstGeom prst="rect">
            <a:avLst/>
          </a:prstGeom>
        </p:spPr>
      </p:pic>
      <p:grpSp>
        <p:nvGrpSpPr>
          <p:cNvPr id="6" name="Group 5"/>
          <p:cNvGrpSpPr/>
          <p:nvPr/>
        </p:nvGrpSpPr>
        <p:grpSpPr>
          <a:xfrm>
            <a:off x="1122483" y="1321748"/>
            <a:ext cx="6984776" cy="4130243"/>
            <a:chOff x="0" y="0"/>
            <a:chExt cx="4800600" cy="5177155"/>
          </a:xfrm>
        </p:grpSpPr>
        <p:grpSp>
          <p:nvGrpSpPr>
            <p:cNvPr id="7" name="Group 6"/>
            <p:cNvGrpSpPr/>
            <p:nvPr/>
          </p:nvGrpSpPr>
          <p:grpSpPr>
            <a:xfrm>
              <a:off x="0" y="0"/>
              <a:ext cx="4800600" cy="5177155"/>
              <a:chOff x="0" y="0"/>
              <a:chExt cx="4800600" cy="5177155"/>
            </a:xfrm>
          </p:grpSpPr>
          <p:grpSp>
            <p:nvGrpSpPr>
              <p:cNvPr id="12" name="Group 11"/>
              <p:cNvGrpSpPr/>
              <p:nvPr/>
            </p:nvGrpSpPr>
            <p:grpSpPr>
              <a:xfrm>
                <a:off x="0" y="0"/>
                <a:ext cx="2057400" cy="5177155"/>
                <a:chOff x="0" y="0"/>
                <a:chExt cx="2057400" cy="5177155"/>
              </a:xfrm>
            </p:grpSpPr>
            <p:cxnSp>
              <p:nvCxnSpPr>
                <p:cNvPr id="18" name="Straight Connector 17"/>
                <p:cNvCxnSpPr>
                  <a:cxnSpLocks noChangeShapeType="1"/>
                </p:cNvCxnSpPr>
                <p:nvPr/>
              </p:nvCxnSpPr>
              <p:spPr bwMode="auto">
                <a:xfrm>
                  <a:off x="1028700" y="685800"/>
                  <a:ext cx="0" cy="571500"/>
                </a:xfrm>
                <a:prstGeom prst="line">
                  <a:avLst/>
                </a:prstGeom>
                <a:noFill/>
                <a:ln w="19050" cap="flat" cmpd="sng">
                  <a:solidFill>
                    <a:schemeClr val="tx1">
                      <a:lumMod val="100000"/>
                      <a:lumOff val="0"/>
                    </a:schemeClr>
                  </a:solidFill>
                  <a:prstDash val="solid"/>
                  <a:round/>
                  <a:headEnd/>
                  <a:tailEnd type="triangle" w="lg" len="med"/>
                </a:ln>
                <a:effectLst/>
                <a:extLst>
                  <a:ext uri="{909E8E84-426E-40DD-AFC4-6F175D3DCCD1}">
                    <a14:hiddenFill xmlns:a14="http://schemas.microsoft.com/office/drawing/2010/main">
                      <a:noFill/>
                    </a14:hiddenFill>
                  </a:ext>
                </a:extLst>
              </p:spPr>
            </p:cxnSp>
            <p:sp>
              <p:nvSpPr>
                <p:cNvPr id="19" name="Text Box 8"/>
                <p:cNvSpPr txBox="1">
                  <a:spLocks noChangeArrowheads="1"/>
                </p:cNvSpPr>
                <p:nvPr/>
              </p:nvSpPr>
              <p:spPr bwMode="auto">
                <a:xfrm>
                  <a:off x="0" y="0"/>
                  <a:ext cx="2057400" cy="685800"/>
                </a:xfrm>
                <a:prstGeom prst="rect">
                  <a:avLst/>
                </a:prstGeom>
                <a:noFill/>
                <a:ln w="19050">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rot="0" vert="horz" wrap="square" lIns="91440" tIns="91440" rIns="91440" bIns="91440" anchor="ctr" anchorCtr="0" upright="1">
                  <a:noAutofit/>
                </a:bodyPr>
                <a:lstStyle/>
                <a:p>
                  <a:pPr algn="ctr">
                    <a:spcAft>
                      <a:spcPts val="0"/>
                    </a:spcAft>
                  </a:pPr>
                  <a:r>
                    <a:rPr lang="en-GB" sz="1200" dirty="0">
                      <a:effectLst/>
                      <a:latin typeface="Arial"/>
                      <a:ea typeface="MS Mincho"/>
                      <a:cs typeface="Times New Roman"/>
                    </a:rPr>
                    <a:t>Untoward medical occurrence in a patient in the intervention group</a:t>
                  </a:r>
                  <a:endParaRPr lang="en-GB" sz="1200" dirty="0">
                    <a:effectLst/>
                    <a:latin typeface="Cambria"/>
                    <a:ea typeface="MS Mincho"/>
                    <a:cs typeface="Times New Roman"/>
                  </a:endParaRPr>
                </a:p>
              </p:txBody>
            </p:sp>
            <p:sp>
              <p:nvSpPr>
                <p:cNvPr id="20" name="Text Box 8"/>
                <p:cNvSpPr txBox="1">
                  <a:spLocks noChangeArrowheads="1"/>
                </p:cNvSpPr>
                <p:nvPr/>
              </p:nvSpPr>
              <p:spPr bwMode="auto">
                <a:xfrm>
                  <a:off x="0" y="1257300"/>
                  <a:ext cx="2057400" cy="685800"/>
                </a:xfrm>
                <a:prstGeom prst="rect">
                  <a:avLst/>
                </a:prstGeom>
                <a:noFill/>
                <a:ln w="19050">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rot="0" vert="horz" wrap="square" lIns="91440" tIns="91440" rIns="91440" bIns="91440" anchor="ctr" anchorCtr="0" upright="1">
                  <a:noAutofit/>
                </a:bodyPr>
                <a:lstStyle/>
                <a:p>
                  <a:pPr algn="ctr">
                    <a:spcAft>
                      <a:spcPts val="0"/>
                    </a:spcAft>
                  </a:pPr>
                  <a:r>
                    <a:rPr lang="en-GB" sz="1200" dirty="0">
                      <a:effectLst/>
                      <a:latin typeface="Arial"/>
                      <a:ea typeface="MS Mincho"/>
                      <a:cs typeface="Times New Roman"/>
                    </a:rPr>
                    <a:t>Is the untoward occurrence clearly related to the use of CPAP?</a:t>
                  </a:r>
                  <a:endParaRPr lang="en-GB" sz="1200" dirty="0">
                    <a:effectLst/>
                    <a:latin typeface="Cambria"/>
                    <a:ea typeface="MS Mincho"/>
                    <a:cs typeface="Times New Roman"/>
                  </a:endParaRPr>
                </a:p>
              </p:txBody>
            </p:sp>
            <p:cxnSp>
              <p:nvCxnSpPr>
                <p:cNvPr id="21" name="Straight Connector 20"/>
                <p:cNvCxnSpPr>
                  <a:cxnSpLocks noChangeShapeType="1"/>
                </p:cNvCxnSpPr>
                <p:nvPr/>
              </p:nvCxnSpPr>
              <p:spPr bwMode="auto">
                <a:xfrm>
                  <a:off x="1028700" y="1943100"/>
                  <a:ext cx="0" cy="571500"/>
                </a:xfrm>
                <a:prstGeom prst="line">
                  <a:avLst/>
                </a:prstGeom>
                <a:noFill/>
                <a:ln w="19050" cap="flat" cmpd="sng">
                  <a:solidFill>
                    <a:schemeClr val="tx1">
                      <a:lumMod val="100000"/>
                      <a:lumOff val="0"/>
                    </a:schemeClr>
                  </a:solidFill>
                  <a:prstDash val="solid"/>
                  <a:round/>
                  <a:headEnd/>
                  <a:tailEnd type="triangle" w="lg" len="med"/>
                </a:ln>
                <a:effectLst/>
                <a:extLst>
                  <a:ext uri="{909E8E84-426E-40DD-AFC4-6F175D3DCCD1}">
                    <a14:hiddenFill xmlns:a14="http://schemas.microsoft.com/office/drawing/2010/main">
                      <a:noFill/>
                    </a14:hiddenFill>
                  </a:ext>
                </a:extLst>
              </p:spPr>
            </p:cxnSp>
            <p:sp>
              <p:nvSpPr>
                <p:cNvPr id="22" name="Text Box 8"/>
                <p:cNvSpPr txBox="1">
                  <a:spLocks noChangeArrowheads="1"/>
                </p:cNvSpPr>
                <p:nvPr/>
              </p:nvSpPr>
              <p:spPr bwMode="auto">
                <a:xfrm>
                  <a:off x="0" y="2514600"/>
                  <a:ext cx="2057400" cy="800100"/>
                </a:xfrm>
                <a:prstGeom prst="rect">
                  <a:avLst/>
                </a:prstGeom>
                <a:noFill/>
                <a:ln w="19050">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rot="0" vert="horz" wrap="square" lIns="91440" tIns="91440" rIns="91440" bIns="91440" anchor="ctr" anchorCtr="0" upright="1">
                  <a:noAutofit/>
                </a:bodyPr>
                <a:lstStyle/>
                <a:p>
                  <a:pPr algn="ctr">
                    <a:spcAft>
                      <a:spcPts val="0"/>
                    </a:spcAft>
                  </a:pPr>
                  <a:r>
                    <a:rPr lang="en-GB" sz="1200" dirty="0">
                      <a:effectLst/>
                      <a:latin typeface="Arial"/>
                      <a:ea typeface="MS Mincho"/>
                      <a:cs typeface="Times New Roman"/>
                    </a:rPr>
                    <a:t>Has it resulted in death, significant disability or incapacity, prolonged hospital stay or is it life threatening?</a:t>
                  </a:r>
                  <a:endParaRPr lang="en-GB" sz="1200" dirty="0">
                    <a:effectLst/>
                    <a:latin typeface="Cambria"/>
                    <a:ea typeface="MS Mincho"/>
                    <a:cs typeface="Times New Roman"/>
                  </a:endParaRPr>
                </a:p>
              </p:txBody>
            </p:sp>
            <p:cxnSp>
              <p:nvCxnSpPr>
                <p:cNvPr id="23" name="Straight Connector 22"/>
                <p:cNvCxnSpPr>
                  <a:cxnSpLocks noChangeShapeType="1"/>
                </p:cNvCxnSpPr>
                <p:nvPr/>
              </p:nvCxnSpPr>
              <p:spPr bwMode="auto">
                <a:xfrm>
                  <a:off x="1028700" y="3314700"/>
                  <a:ext cx="0" cy="571500"/>
                </a:xfrm>
                <a:prstGeom prst="line">
                  <a:avLst/>
                </a:prstGeom>
                <a:noFill/>
                <a:ln w="19050" cap="flat" cmpd="sng">
                  <a:solidFill>
                    <a:schemeClr val="tx1">
                      <a:lumMod val="100000"/>
                      <a:lumOff val="0"/>
                    </a:schemeClr>
                  </a:solidFill>
                  <a:prstDash val="solid"/>
                  <a:round/>
                  <a:headEnd/>
                  <a:tailEnd type="triangle" w="lg" len="med"/>
                </a:ln>
                <a:effectLst/>
                <a:extLst>
                  <a:ext uri="{909E8E84-426E-40DD-AFC4-6F175D3DCCD1}">
                    <a14:hiddenFill xmlns:a14="http://schemas.microsoft.com/office/drawing/2010/main">
                      <a:noFill/>
                    </a14:hiddenFill>
                  </a:ext>
                </a:extLst>
              </p:spPr>
            </p:cxnSp>
            <p:sp>
              <p:nvSpPr>
                <p:cNvPr id="24" name="Text Box 8"/>
                <p:cNvSpPr txBox="1">
                  <a:spLocks noChangeArrowheads="1"/>
                </p:cNvSpPr>
                <p:nvPr/>
              </p:nvSpPr>
              <p:spPr bwMode="auto">
                <a:xfrm>
                  <a:off x="0" y="3886200"/>
                  <a:ext cx="2057400" cy="1290955"/>
                </a:xfrm>
                <a:prstGeom prst="rect">
                  <a:avLst/>
                </a:prstGeom>
                <a:noFill/>
                <a:ln w="19050">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rot="0" vert="horz" wrap="square" lIns="91440" tIns="91440" rIns="91440" bIns="91440" anchor="ctr" anchorCtr="0" upright="1">
                  <a:noAutofit/>
                </a:bodyPr>
                <a:lstStyle/>
                <a:p>
                  <a:pPr algn="ctr">
                    <a:spcAft>
                      <a:spcPts val="0"/>
                    </a:spcAft>
                  </a:pPr>
                  <a:r>
                    <a:rPr lang="en-GB" sz="1200" b="1" dirty="0">
                      <a:effectLst/>
                      <a:latin typeface="Arial"/>
                      <a:ea typeface="MS Mincho"/>
                      <a:cs typeface="Times New Roman"/>
                    </a:rPr>
                    <a:t>Serious adverse event</a:t>
                  </a:r>
                  <a:r>
                    <a:rPr lang="en-GB" sz="1200" dirty="0">
                      <a:effectLst/>
                      <a:latin typeface="Arial"/>
                      <a:ea typeface="MS Mincho"/>
                      <a:cs typeface="Times New Roman"/>
                    </a:rPr>
                    <a:t>. Please notify the PRISM trial co-ordinating centre by emailing admin@prismtrial.org </a:t>
                  </a:r>
                  <a:r>
                    <a:rPr lang="en-GB" sz="1200" b="1" u="sng" dirty="0">
                      <a:effectLst/>
                      <a:latin typeface="Arial"/>
                      <a:ea typeface="MS Mincho"/>
                      <a:cs typeface="Times New Roman"/>
                    </a:rPr>
                    <a:t>and</a:t>
                  </a:r>
                  <a:r>
                    <a:rPr lang="en-GB" sz="1200" dirty="0">
                      <a:effectLst/>
                      <a:latin typeface="Arial"/>
                      <a:ea typeface="MS Mincho"/>
                      <a:cs typeface="Times New Roman"/>
                    </a:rPr>
                    <a:t> report specific details via the online case report form within 24 hours.</a:t>
                  </a:r>
                  <a:endParaRPr lang="en-GB" sz="1200" dirty="0">
                    <a:effectLst/>
                    <a:latin typeface="Cambria"/>
                    <a:ea typeface="MS Mincho"/>
                    <a:cs typeface="Times New Roman"/>
                  </a:endParaRPr>
                </a:p>
              </p:txBody>
            </p:sp>
          </p:grpSp>
          <p:grpSp>
            <p:nvGrpSpPr>
              <p:cNvPr id="13" name="Group 12"/>
              <p:cNvGrpSpPr/>
              <p:nvPr/>
            </p:nvGrpSpPr>
            <p:grpSpPr>
              <a:xfrm>
                <a:off x="2057400" y="1257300"/>
                <a:ext cx="2743200" cy="2057400"/>
                <a:chOff x="0" y="0"/>
                <a:chExt cx="2743200" cy="2057400"/>
              </a:xfrm>
            </p:grpSpPr>
            <p:cxnSp>
              <p:nvCxnSpPr>
                <p:cNvPr id="14" name="Straight Connector 13"/>
                <p:cNvCxnSpPr>
                  <a:cxnSpLocks noChangeShapeType="1"/>
                </p:cNvCxnSpPr>
                <p:nvPr/>
              </p:nvCxnSpPr>
              <p:spPr bwMode="auto">
                <a:xfrm>
                  <a:off x="0" y="342900"/>
                  <a:ext cx="685800" cy="0"/>
                </a:xfrm>
                <a:prstGeom prst="line">
                  <a:avLst/>
                </a:prstGeom>
                <a:noFill/>
                <a:ln w="19050" cap="flat" cmpd="sng">
                  <a:solidFill>
                    <a:schemeClr val="tx1">
                      <a:lumMod val="100000"/>
                      <a:lumOff val="0"/>
                    </a:schemeClr>
                  </a:solidFill>
                  <a:prstDash val="solid"/>
                  <a:round/>
                  <a:headEnd/>
                  <a:tailEnd type="triangle" w="lg" len="med"/>
                </a:ln>
                <a:effectLst/>
                <a:extLst>
                  <a:ext uri="{909E8E84-426E-40DD-AFC4-6F175D3DCCD1}">
                    <a14:hiddenFill xmlns:a14="http://schemas.microsoft.com/office/drawing/2010/main">
                      <a:noFill/>
                    </a14:hiddenFill>
                  </a:ext>
                </a:extLst>
              </p:spPr>
            </p:cxnSp>
            <p:sp>
              <p:nvSpPr>
                <p:cNvPr id="15" name="Text Box 16"/>
                <p:cNvSpPr txBox="1">
                  <a:spLocks noChangeArrowheads="1"/>
                </p:cNvSpPr>
                <p:nvPr/>
              </p:nvSpPr>
              <p:spPr bwMode="auto">
                <a:xfrm>
                  <a:off x="685800" y="0"/>
                  <a:ext cx="2057400" cy="685800"/>
                </a:xfrm>
                <a:prstGeom prst="rect">
                  <a:avLst/>
                </a:prstGeom>
                <a:noFill/>
                <a:ln w="19050">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rot="0" vert="horz" wrap="square" lIns="91440" tIns="91440" rIns="91440" bIns="91440" anchor="ctr" anchorCtr="0" upright="1">
                  <a:noAutofit/>
                </a:bodyPr>
                <a:lstStyle/>
                <a:p>
                  <a:pPr algn="ctr">
                    <a:spcAft>
                      <a:spcPts val="0"/>
                    </a:spcAft>
                  </a:pPr>
                  <a:r>
                    <a:rPr lang="en-GB" sz="1200" dirty="0">
                      <a:effectLst/>
                      <a:latin typeface="Arial"/>
                      <a:ea typeface="MS Mincho"/>
                      <a:cs typeface="Times New Roman"/>
                    </a:rPr>
                    <a:t>Not an adverse event. Does not require reporting as part of PRISM trial.</a:t>
                  </a:r>
                  <a:endParaRPr lang="en-GB" sz="1200" dirty="0">
                    <a:effectLst/>
                    <a:latin typeface="Cambria"/>
                    <a:ea typeface="MS Mincho"/>
                    <a:cs typeface="Times New Roman"/>
                  </a:endParaRPr>
                </a:p>
              </p:txBody>
            </p:sp>
            <p:cxnSp>
              <p:nvCxnSpPr>
                <p:cNvPr id="16" name="Straight Connector 15"/>
                <p:cNvCxnSpPr>
                  <a:cxnSpLocks noChangeShapeType="1"/>
                </p:cNvCxnSpPr>
                <p:nvPr/>
              </p:nvCxnSpPr>
              <p:spPr bwMode="auto">
                <a:xfrm>
                  <a:off x="8255" y="1644650"/>
                  <a:ext cx="685800" cy="0"/>
                </a:xfrm>
                <a:prstGeom prst="line">
                  <a:avLst/>
                </a:prstGeom>
                <a:noFill/>
                <a:ln w="19050" cap="flat" cmpd="sng">
                  <a:solidFill>
                    <a:schemeClr val="tx1">
                      <a:lumMod val="100000"/>
                      <a:lumOff val="0"/>
                    </a:schemeClr>
                  </a:solidFill>
                  <a:prstDash val="solid"/>
                  <a:round/>
                  <a:headEnd/>
                  <a:tailEnd type="triangle" w="lg" len="med"/>
                </a:ln>
                <a:effectLst/>
                <a:extLst>
                  <a:ext uri="{909E8E84-426E-40DD-AFC4-6F175D3DCCD1}">
                    <a14:hiddenFill xmlns:a14="http://schemas.microsoft.com/office/drawing/2010/main">
                      <a:noFill/>
                    </a14:hiddenFill>
                  </a:ext>
                </a:extLst>
              </p:spPr>
            </p:cxnSp>
            <p:sp>
              <p:nvSpPr>
                <p:cNvPr id="17" name="Text Box 18"/>
                <p:cNvSpPr txBox="1">
                  <a:spLocks noChangeArrowheads="1"/>
                </p:cNvSpPr>
                <p:nvPr/>
              </p:nvSpPr>
              <p:spPr bwMode="auto">
                <a:xfrm>
                  <a:off x="685800" y="1257300"/>
                  <a:ext cx="2057400" cy="800100"/>
                </a:xfrm>
                <a:prstGeom prst="rect">
                  <a:avLst/>
                </a:prstGeom>
                <a:noFill/>
                <a:ln w="19050">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rot="0" vert="horz" wrap="square" lIns="91440" tIns="91440" rIns="91440" bIns="91440" anchor="ctr" anchorCtr="0" upright="1">
                  <a:noAutofit/>
                </a:bodyPr>
                <a:lstStyle/>
                <a:p>
                  <a:pPr algn="ctr">
                    <a:spcAft>
                      <a:spcPts val="0"/>
                    </a:spcAft>
                  </a:pPr>
                  <a:r>
                    <a:rPr lang="en-GB" sz="1200" b="1" dirty="0">
                      <a:effectLst/>
                      <a:latin typeface="Arial"/>
                      <a:ea typeface="MS Mincho"/>
                      <a:cs typeface="Times New Roman"/>
                    </a:rPr>
                    <a:t>Adverse event</a:t>
                  </a:r>
                  <a:r>
                    <a:rPr lang="en-GB" sz="1200" dirty="0">
                      <a:effectLst/>
                      <a:latin typeface="Arial"/>
                      <a:ea typeface="MS Mincho"/>
                      <a:cs typeface="Times New Roman"/>
                    </a:rPr>
                    <a:t>. Please report to the PRISM trial co-ordinating centre via the online case report form.</a:t>
                  </a:r>
                  <a:endParaRPr lang="en-GB" sz="1200" dirty="0">
                    <a:effectLst/>
                    <a:latin typeface="Cambria"/>
                    <a:ea typeface="MS Mincho"/>
                    <a:cs typeface="Times New Roman"/>
                  </a:endParaRPr>
                </a:p>
              </p:txBody>
            </p:sp>
          </p:grpSp>
        </p:grpSp>
        <p:sp>
          <p:nvSpPr>
            <p:cNvPr id="8" name="Text Box 7"/>
            <p:cNvSpPr txBox="1">
              <a:spLocks noChangeArrowheads="1"/>
            </p:cNvSpPr>
            <p:nvPr/>
          </p:nvSpPr>
          <p:spPr bwMode="auto">
            <a:xfrm>
              <a:off x="2171700" y="1223010"/>
              <a:ext cx="457200" cy="414020"/>
            </a:xfrm>
            <a:prstGeom prst="rect">
              <a:avLst/>
            </a:prstGeom>
            <a:noFill/>
            <a:ln w="19050">
              <a:noFill/>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rot="0" vert="horz" wrap="square" lIns="91440" tIns="91440" rIns="91440" bIns="91440" anchor="t" anchorCtr="0" upright="1">
              <a:noAutofit/>
            </a:bodyPr>
            <a:lstStyle/>
            <a:p>
              <a:pPr>
                <a:spcAft>
                  <a:spcPts val="0"/>
                </a:spcAft>
              </a:pPr>
              <a:r>
                <a:rPr lang="en-GB" sz="1200" b="1">
                  <a:effectLst/>
                  <a:latin typeface="Arial"/>
                  <a:ea typeface="MS Mincho"/>
                  <a:cs typeface="Times New Roman"/>
                </a:rPr>
                <a:t>No</a:t>
              </a:r>
              <a:endParaRPr lang="en-GB" sz="1200">
                <a:effectLst/>
                <a:latin typeface="Cambria"/>
                <a:ea typeface="MS Mincho"/>
                <a:cs typeface="Times New Roman"/>
              </a:endParaRPr>
            </a:p>
          </p:txBody>
        </p:sp>
        <p:sp>
          <p:nvSpPr>
            <p:cNvPr id="9" name="Text Box 7"/>
            <p:cNvSpPr txBox="1">
              <a:spLocks noChangeArrowheads="1"/>
            </p:cNvSpPr>
            <p:nvPr/>
          </p:nvSpPr>
          <p:spPr bwMode="auto">
            <a:xfrm>
              <a:off x="2171700" y="2480310"/>
              <a:ext cx="457200" cy="414020"/>
            </a:xfrm>
            <a:prstGeom prst="rect">
              <a:avLst/>
            </a:prstGeom>
            <a:noFill/>
            <a:ln w="19050">
              <a:noFill/>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rot="0" vert="horz" wrap="square" lIns="91440" tIns="91440" rIns="91440" bIns="91440" anchor="t" anchorCtr="0" upright="1">
              <a:noAutofit/>
            </a:bodyPr>
            <a:lstStyle/>
            <a:p>
              <a:pPr>
                <a:spcAft>
                  <a:spcPts val="0"/>
                </a:spcAft>
              </a:pPr>
              <a:r>
                <a:rPr lang="en-GB" sz="1200" b="1">
                  <a:effectLst/>
                  <a:latin typeface="Arial"/>
                  <a:ea typeface="MS Mincho"/>
                  <a:cs typeface="Times New Roman"/>
                </a:rPr>
                <a:t>No</a:t>
              </a:r>
              <a:endParaRPr lang="en-GB" sz="1200">
                <a:effectLst/>
                <a:latin typeface="Cambria"/>
                <a:ea typeface="MS Mincho"/>
                <a:cs typeface="Times New Roman"/>
              </a:endParaRPr>
            </a:p>
          </p:txBody>
        </p:sp>
        <p:sp>
          <p:nvSpPr>
            <p:cNvPr id="10" name="Text Box 7"/>
            <p:cNvSpPr txBox="1">
              <a:spLocks noChangeArrowheads="1"/>
            </p:cNvSpPr>
            <p:nvPr/>
          </p:nvSpPr>
          <p:spPr bwMode="auto">
            <a:xfrm>
              <a:off x="1028700" y="3394710"/>
              <a:ext cx="571500" cy="414020"/>
            </a:xfrm>
            <a:prstGeom prst="rect">
              <a:avLst/>
            </a:prstGeom>
            <a:noFill/>
            <a:ln w="19050">
              <a:noFill/>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rot="0" vert="horz" wrap="square" lIns="91440" tIns="91440" rIns="91440" bIns="91440" anchor="t" anchorCtr="0" upright="1">
              <a:noAutofit/>
            </a:bodyPr>
            <a:lstStyle/>
            <a:p>
              <a:pPr>
                <a:spcAft>
                  <a:spcPts val="0"/>
                </a:spcAft>
              </a:pPr>
              <a:r>
                <a:rPr lang="en-GB" sz="1200" b="1">
                  <a:effectLst/>
                  <a:latin typeface="Arial"/>
                  <a:ea typeface="MS Mincho"/>
                  <a:cs typeface="Times New Roman"/>
                </a:rPr>
                <a:t>Yes</a:t>
              </a:r>
              <a:endParaRPr lang="en-GB" sz="1200">
                <a:effectLst/>
                <a:latin typeface="Cambria"/>
                <a:ea typeface="MS Mincho"/>
                <a:cs typeface="Times New Roman"/>
              </a:endParaRPr>
            </a:p>
          </p:txBody>
        </p:sp>
        <p:sp>
          <p:nvSpPr>
            <p:cNvPr id="11" name="Text Box 7"/>
            <p:cNvSpPr txBox="1">
              <a:spLocks noChangeArrowheads="1"/>
            </p:cNvSpPr>
            <p:nvPr/>
          </p:nvSpPr>
          <p:spPr bwMode="auto">
            <a:xfrm>
              <a:off x="1028700" y="2023110"/>
              <a:ext cx="571500" cy="414020"/>
            </a:xfrm>
            <a:prstGeom prst="rect">
              <a:avLst/>
            </a:prstGeom>
            <a:noFill/>
            <a:ln w="19050">
              <a:noFill/>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rot="0" vert="horz" wrap="square" lIns="91440" tIns="91440" rIns="91440" bIns="91440" anchor="t" anchorCtr="0" upright="1">
              <a:noAutofit/>
            </a:bodyPr>
            <a:lstStyle/>
            <a:p>
              <a:pPr>
                <a:spcAft>
                  <a:spcPts val="0"/>
                </a:spcAft>
              </a:pPr>
              <a:r>
                <a:rPr lang="en-GB" sz="1200" b="1">
                  <a:effectLst/>
                  <a:latin typeface="Arial"/>
                  <a:ea typeface="MS Mincho"/>
                  <a:cs typeface="Times New Roman"/>
                </a:rPr>
                <a:t>Yes</a:t>
              </a:r>
              <a:endParaRPr lang="en-GB" sz="1200">
                <a:effectLst/>
                <a:latin typeface="Cambria"/>
                <a:ea typeface="MS Mincho"/>
                <a:cs typeface="Times New Roman"/>
              </a:endParaRPr>
            </a:p>
          </p:txBody>
        </p:sp>
      </p:grpSp>
    </p:spTree>
    <p:extLst>
      <p:ext uri="{BB962C8B-B14F-4D97-AF65-F5344CB8AC3E}">
        <p14:creationId xmlns:p14="http://schemas.microsoft.com/office/powerpoint/2010/main" val="16714074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67544" y="260648"/>
            <a:ext cx="8229600" cy="935038"/>
          </a:xfrm>
        </p:spPr>
        <p:txBody>
          <a:bodyPr/>
          <a:lstStyle/>
          <a:p>
            <a:pPr eaLnBrk="1" hangingPunct="1"/>
            <a:r>
              <a:rPr lang="en-US" sz="4000" b="1" dirty="0" smtClean="0">
                <a:solidFill>
                  <a:srgbClr val="000099"/>
                </a:solidFill>
                <a:latin typeface="Arial" charset="0"/>
              </a:rPr>
              <a:t>Withdrawal</a:t>
            </a:r>
            <a:endParaRPr lang="en-US" sz="4000" b="1" dirty="0">
              <a:solidFill>
                <a:srgbClr val="000099"/>
              </a:solidFill>
              <a:latin typeface="Arial" charset="0"/>
            </a:endParaRPr>
          </a:p>
        </p:txBody>
      </p:sp>
      <p:sp>
        <p:nvSpPr>
          <p:cNvPr id="15362" name="Rectangle 3"/>
          <p:cNvSpPr>
            <a:spLocks noGrp="1" noChangeArrowheads="1"/>
          </p:cNvSpPr>
          <p:nvPr>
            <p:ph type="body" idx="1"/>
          </p:nvPr>
        </p:nvSpPr>
        <p:spPr>
          <a:xfrm>
            <a:off x="-1578" y="1124744"/>
            <a:ext cx="9145578" cy="4248472"/>
          </a:xfrm>
        </p:spPr>
        <p:txBody>
          <a:bodyPr>
            <a:normAutofit fontScale="70000" lnSpcReduction="20000"/>
          </a:bodyPr>
          <a:lstStyle/>
          <a:p>
            <a:pPr lvl="1">
              <a:lnSpc>
                <a:spcPct val="200000"/>
              </a:lnSpc>
              <a:buFont typeface="Arial" pitchFamily="34" charset="0"/>
              <a:buChar char="•"/>
            </a:pPr>
            <a:r>
              <a:rPr lang="en-GB" dirty="0">
                <a:solidFill>
                  <a:srgbClr val="000099"/>
                </a:solidFill>
                <a:latin typeface="Arial" charset="0"/>
              </a:rPr>
              <a:t>All study participants are free to withdraw from the study at any time. </a:t>
            </a:r>
            <a:endParaRPr lang="en-GB" dirty="0" smtClean="0">
              <a:solidFill>
                <a:srgbClr val="000099"/>
              </a:solidFill>
              <a:latin typeface="Arial" charset="0"/>
            </a:endParaRPr>
          </a:p>
          <a:p>
            <a:pPr marL="457200" lvl="1" indent="0">
              <a:lnSpc>
                <a:spcPct val="200000"/>
              </a:lnSpc>
              <a:buNone/>
            </a:pPr>
            <a:endParaRPr lang="en-GB" dirty="0" smtClean="0">
              <a:solidFill>
                <a:srgbClr val="000099"/>
              </a:solidFill>
              <a:latin typeface="Arial" charset="0"/>
            </a:endParaRPr>
          </a:p>
          <a:p>
            <a:pPr lvl="1">
              <a:lnSpc>
                <a:spcPct val="200000"/>
              </a:lnSpc>
              <a:buFont typeface="Arial" pitchFamily="34" charset="0"/>
              <a:buChar char="•"/>
            </a:pPr>
            <a:r>
              <a:rPr lang="en-GB" dirty="0" smtClean="0">
                <a:solidFill>
                  <a:srgbClr val="000099"/>
                </a:solidFill>
                <a:latin typeface="Arial" charset="0"/>
              </a:rPr>
              <a:t>All </a:t>
            </a:r>
            <a:r>
              <a:rPr lang="en-GB" dirty="0">
                <a:solidFill>
                  <a:srgbClr val="000099"/>
                </a:solidFill>
                <a:latin typeface="Arial" charset="0"/>
              </a:rPr>
              <a:t>randomised patients will be included in the final analysis on an intention to treat basis, unless </a:t>
            </a:r>
            <a:r>
              <a:rPr lang="en-GB" dirty="0" smtClean="0">
                <a:solidFill>
                  <a:srgbClr val="000099"/>
                </a:solidFill>
                <a:latin typeface="Arial" charset="0"/>
              </a:rPr>
              <a:t>they </a:t>
            </a:r>
            <a:r>
              <a:rPr lang="en-GB" dirty="0">
                <a:solidFill>
                  <a:srgbClr val="000099"/>
                </a:solidFill>
                <a:latin typeface="Arial" charset="0"/>
              </a:rPr>
              <a:t>specifically </a:t>
            </a:r>
            <a:r>
              <a:rPr lang="en-GB" dirty="0" smtClean="0">
                <a:solidFill>
                  <a:srgbClr val="000099"/>
                </a:solidFill>
                <a:latin typeface="Arial" charset="0"/>
              </a:rPr>
              <a:t>ask </a:t>
            </a:r>
            <a:r>
              <a:rPr lang="en-GB" dirty="0">
                <a:solidFill>
                  <a:srgbClr val="000099"/>
                </a:solidFill>
                <a:latin typeface="Arial" charset="0"/>
              </a:rPr>
              <a:t>for their data not to be included. </a:t>
            </a:r>
            <a:endParaRPr lang="en-GB" dirty="0" smtClean="0">
              <a:solidFill>
                <a:srgbClr val="000099"/>
              </a:solidFill>
              <a:latin typeface="Arial" charset="0"/>
            </a:endParaRPr>
          </a:p>
          <a:p>
            <a:pPr marL="457200" lvl="1" indent="0">
              <a:lnSpc>
                <a:spcPct val="200000"/>
              </a:lnSpc>
              <a:buNone/>
            </a:pPr>
            <a:endParaRPr lang="en-GB" dirty="0" smtClean="0">
              <a:solidFill>
                <a:srgbClr val="000099"/>
              </a:solidFill>
              <a:latin typeface="Arial" charset="0"/>
            </a:endParaRPr>
          </a:p>
          <a:p>
            <a:pPr lvl="1">
              <a:lnSpc>
                <a:spcPct val="200000"/>
              </a:lnSpc>
              <a:buFont typeface="Arial" pitchFamily="34" charset="0"/>
              <a:buChar char="•"/>
            </a:pPr>
            <a:r>
              <a:rPr lang="en-US" dirty="0" smtClean="0">
                <a:solidFill>
                  <a:srgbClr val="000099"/>
                </a:solidFill>
                <a:latin typeface="Arial" charset="0"/>
              </a:rPr>
              <a:t>Record a reason using discontinuation form</a:t>
            </a:r>
            <a:endParaRPr lang="en-GB" dirty="0">
              <a:solidFill>
                <a:srgbClr val="000099"/>
              </a:solidFill>
              <a:latin typeface="Arial" charset="0"/>
            </a:endParaRPr>
          </a:p>
        </p:txBody>
      </p:sp>
      <p:pic>
        <p:nvPicPr>
          <p:cNvPr id="15363" name="Picture 4" descr="QMfoo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02300"/>
            <a:ext cx="9144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412_14 PRSIM trial logo_v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16632"/>
            <a:ext cx="1433177" cy="648072"/>
          </a:xfrm>
          <a:prstGeom prst="rect">
            <a:avLst/>
          </a:prstGeom>
        </p:spPr>
      </p:pic>
    </p:spTree>
    <p:extLst>
      <p:ext uri="{BB962C8B-B14F-4D97-AF65-F5344CB8AC3E}">
        <p14:creationId xmlns:p14="http://schemas.microsoft.com/office/powerpoint/2010/main" val="28291812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67544" y="404664"/>
            <a:ext cx="8229600" cy="935038"/>
          </a:xfrm>
        </p:spPr>
        <p:txBody>
          <a:bodyPr>
            <a:normAutofit/>
          </a:bodyPr>
          <a:lstStyle/>
          <a:p>
            <a:pPr eaLnBrk="1" hangingPunct="1"/>
            <a:r>
              <a:rPr lang="en-US" sz="4000" b="1" dirty="0" smtClean="0">
                <a:solidFill>
                  <a:srgbClr val="000099"/>
                </a:solidFill>
                <a:latin typeface="Arial" charset="0"/>
              </a:rPr>
              <a:t>Patient identifiable information</a:t>
            </a:r>
            <a:endParaRPr lang="en-US" sz="4000" b="1" dirty="0">
              <a:solidFill>
                <a:srgbClr val="000099"/>
              </a:solidFill>
              <a:latin typeface="Arial" charset="0"/>
            </a:endParaRPr>
          </a:p>
        </p:txBody>
      </p:sp>
      <p:sp>
        <p:nvSpPr>
          <p:cNvPr id="15362" name="Rectangle 3"/>
          <p:cNvSpPr>
            <a:spLocks noGrp="1" noChangeArrowheads="1"/>
          </p:cNvSpPr>
          <p:nvPr>
            <p:ph type="body" idx="1"/>
          </p:nvPr>
        </p:nvSpPr>
        <p:spPr>
          <a:xfrm>
            <a:off x="-1578" y="1412776"/>
            <a:ext cx="9145578" cy="4176464"/>
          </a:xfrm>
        </p:spPr>
        <p:txBody>
          <a:bodyPr>
            <a:normAutofit fontScale="85000" lnSpcReduction="20000"/>
          </a:bodyPr>
          <a:lstStyle/>
          <a:p>
            <a:pPr lvl="1">
              <a:lnSpc>
                <a:spcPct val="200000"/>
              </a:lnSpc>
              <a:buFont typeface="Arial" pitchFamily="34" charset="0"/>
              <a:buChar char="•"/>
            </a:pPr>
            <a:r>
              <a:rPr lang="en-GB" dirty="0" smtClean="0">
                <a:solidFill>
                  <a:srgbClr val="000099"/>
                </a:solidFill>
                <a:latin typeface="Arial" charset="0"/>
              </a:rPr>
              <a:t>Will </a:t>
            </a:r>
            <a:r>
              <a:rPr lang="en-GB" dirty="0">
                <a:solidFill>
                  <a:srgbClr val="000099"/>
                </a:solidFill>
                <a:latin typeface="Arial" charset="0"/>
              </a:rPr>
              <a:t>be collected and entered on to the secure data entry web </a:t>
            </a:r>
            <a:r>
              <a:rPr lang="en-GB" dirty="0" smtClean="0">
                <a:solidFill>
                  <a:srgbClr val="000099"/>
                </a:solidFill>
                <a:latin typeface="Arial" charset="0"/>
              </a:rPr>
              <a:t>portal</a:t>
            </a:r>
          </a:p>
          <a:p>
            <a:pPr lvl="1">
              <a:lnSpc>
                <a:spcPct val="200000"/>
              </a:lnSpc>
              <a:buFont typeface="Arial" pitchFamily="34" charset="0"/>
              <a:buChar char="•"/>
            </a:pPr>
            <a:r>
              <a:rPr lang="en-GB" dirty="0" smtClean="0">
                <a:solidFill>
                  <a:srgbClr val="000099"/>
                </a:solidFill>
                <a:latin typeface="Arial" charset="0"/>
              </a:rPr>
              <a:t>Please do not send any patient identifiable information by email to the trial office e.g. name, address, date of birth, hospital number, national insurance number etc. </a:t>
            </a:r>
            <a:r>
              <a:rPr lang="en-GB" b="1" dirty="0" smtClean="0">
                <a:solidFill>
                  <a:srgbClr val="000099"/>
                </a:solidFill>
                <a:latin typeface="Arial" charset="0"/>
              </a:rPr>
              <a:t>Use only the PRISM trial ID to identify a participant.</a:t>
            </a:r>
            <a:endParaRPr lang="en-GB" b="1" dirty="0">
              <a:solidFill>
                <a:srgbClr val="000099"/>
              </a:solidFill>
              <a:latin typeface="Arial" charset="0"/>
            </a:endParaRPr>
          </a:p>
        </p:txBody>
      </p:sp>
      <p:pic>
        <p:nvPicPr>
          <p:cNvPr id="15363" name="Picture 4" descr="QMfoo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02300"/>
            <a:ext cx="9144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412_14 PRSIM trial logo_v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16632"/>
            <a:ext cx="1433177" cy="648072"/>
          </a:xfrm>
          <a:prstGeom prst="rect">
            <a:avLst/>
          </a:prstGeom>
        </p:spPr>
      </p:pic>
    </p:spTree>
    <p:extLst>
      <p:ext uri="{BB962C8B-B14F-4D97-AF65-F5344CB8AC3E}">
        <p14:creationId xmlns:p14="http://schemas.microsoft.com/office/powerpoint/2010/main" val="8579866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67544" y="260648"/>
            <a:ext cx="8229600" cy="935038"/>
          </a:xfrm>
        </p:spPr>
        <p:txBody>
          <a:bodyPr>
            <a:normAutofit/>
          </a:bodyPr>
          <a:lstStyle/>
          <a:p>
            <a:pPr eaLnBrk="1" hangingPunct="1"/>
            <a:r>
              <a:rPr lang="en-US" sz="4000" b="1" dirty="0" smtClean="0">
                <a:solidFill>
                  <a:srgbClr val="000099"/>
                </a:solidFill>
                <a:latin typeface="Arial" charset="0"/>
              </a:rPr>
              <a:t>Monitoring</a:t>
            </a:r>
            <a:endParaRPr lang="en-US" sz="4000" b="1" dirty="0">
              <a:solidFill>
                <a:srgbClr val="000099"/>
              </a:solidFill>
              <a:latin typeface="Arial" charset="0"/>
            </a:endParaRPr>
          </a:p>
        </p:txBody>
      </p:sp>
      <p:sp>
        <p:nvSpPr>
          <p:cNvPr id="15362" name="Rectangle 3"/>
          <p:cNvSpPr>
            <a:spLocks noGrp="1" noChangeArrowheads="1"/>
          </p:cNvSpPr>
          <p:nvPr>
            <p:ph type="body" idx="1"/>
          </p:nvPr>
        </p:nvSpPr>
        <p:spPr>
          <a:xfrm>
            <a:off x="-1578" y="1124744"/>
            <a:ext cx="9145578" cy="4680520"/>
          </a:xfrm>
        </p:spPr>
        <p:txBody>
          <a:bodyPr>
            <a:normAutofit fontScale="62500" lnSpcReduction="20000"/>
          </a:bodyPr>
          <a:lstStyle/>
          <a:p>
            <a:pPr lvl="1">
              <a:lnSpc>
                <a:spcPct val="200000"/>
              </a:lnSpc>
              <a:buFont typeface="Arial" pitchFamily="34" charset="0"/>
              <a:buChar char="•"/>
            </a:pPr>
            <a:r>
              <a:rPr lang="en-US" dirty="0" smtClean="0">
                <a:solidFill>
                  <a:srgbClr val="000099"/>
                </a:solidFill>
                <a:latin typeface="Arial" charset="0"/>
              </a:rPr>
              <a:t>Each site will receive 3 monitoring visits</a:t>
            </a:r>
            <a:r>
              <a:rPr lang="en-GB" dirty="0" smtClean="0">
                <a:solidFill>
                  <a:srgbClr val="000099"/>
                </a:solidFill>
                <a:latin typeface="Arial" charset="0"/>
              </a:rPr>
              <a:t>:</a:t>
            </a:r>
          </a:p>
          <a:p>
            <a:pPr lvl="2">
              <a:lnSpc>
                <a:spcPct val="200000"/>
              </a:lnSpc>
            </a:pPr>
            <a:r>
              <a:rPr lang="en-US" dirty="0" smtClean="0">
                <a:solidFill>
                  <a:srgbClr val="000099"/>
                </a:solidFill>
                <a:latin typeface="Arial" charset="0"/>
              </a:rPr>
              <a:t>Site initiation visit</a:t>
            </a:r>
          </a:p>
          <a:p>
            <a:pPr lvl="2">
              <a:lnSpc>
                <a:spcPct val="200000"/>
              </a:lnSpc>
            </a:pPr>
            <a:r>
              <a:rPr lang="en-US" dirty="0" smtClean="0">
                <a:solidFill>
                  <a:srgbClr val="000099"/>
                </a:solidFill>
                <a:latin typeface="Arial" charset="0"/>
              </a:rPr>
              <a:t>After 10 patients recruited or at 1 year, whichever is sooner</a:t>
            </a:r>
          </a:p>
          <a:p>
            <a:pPr lvl="2">
              <a:lnSpc>
                <a:spcPct val="200000"/>
              </a:lnSpc>
            </a:pPr>
            <a:r>
              <a:rPr lang="en-US" dirty="0" smtClean="0">
                <a:solidFill>
                  <a:srgbClr val="000099"/>
                </a:solidFill>
                <a:latin typeface="Arial" charset="0"/>
              </a:rPr>
              <a:t>Closeout visit</a:t>
            </a:r>
          </a:p>
          <a:p>
            <a:pPr lvl="1">
              <a:lnSpc>
                <a:spcPct val="200000"/>
              </a:lnSpc>
              <a:buFont typeface="Arial" pitchFamily="34" charset="0"/>
              <a:buChar char="•"/>
            </a:pPr>
            <a:r>
              <a:rPr lang="en-US" sz="2900" dirty="0">
                <a:solidFill>
                  <a:srgbClr val="000099"/>
                </a:solidFill>
                <a:latin typeface="Arial" charset="0"/>
              </a:rPr>
              <a:t>100% </a:t>
            </a:r>
            <a:r>
              <a:rPr lang="en-US" sz="2900" dirty="0" smtClean="0">
                <a:solidFill>
                  <a:srgbClr val="000099"/>
                </a:solidFill>
                <a:latin typeface="Arial" charset="0"/>
              </a:rPr>
              <a:t>Source </a:t>
            </a:r>
            <a:r>
              <a:rPr lang="en-US" sz="2900" dirty="0">
                <a:solidFill>
                  <a:srgbClr val="000099"/>
                </a:solidFill>
                <a:latin typeface="Arial" charset="0"/>
              </a:rPr>
              <a:t>D</a:t>
            </a:r>
            <a:r>
              <a:rPr lang="en-US" sz="2900" dirty="0" smtClean="0">
                <a:solidFill>
                  <a:srgbClr val="000099"/>
                </a:solidFill>
                <a:latin typeface="Arial" charset="0"/>
              </a:rPr>
              <a:t>ata Verification (SDV) </a:t>
            </a:r>
            <a:r>
              <a:rPr lang="en-US" sz="2900" dirty="0">
                <a:solidFill>
                  <a:srgbClr val="000099"/>
                </a:solidFill>
                <a:latin typeface="Arial" charset="0"/>
              </a:rPr>
              <a:t>up to 30 day follow-up for up to 10 patients at each visit. At closeout, patients monitored at first visit will have 1 year data verified</a:t>
            </a:r>
          </a:p>
          <a:p>
            <a:pPr lvl="1">
              <a:lnSpc>
                <a:spcPct val="200000"/>
              </a:lnSpc>
              <a:buFont typeface="Arial" pitchFamily="34" charset="0"/>
              <a:buChar char="•"/>
            </a:pPr>
            <a:r>
              <a:rPr lang="en-US" sz="2900" dirty="0">
                <a:solidFill>
                  <a:srgbClr val="000099"/>
                </a:solidFill>
                <a:latin typeface="Arial" charset="0"/>
              </a:rPr>
              <a:t>Possible ad-hoc </a:t>
            </a:r>
            <a:r>
              <a:rPr lang="en-US" sz="2900" dirty="0" smtClean="0">
                <a:solidFill>
                  <a:srgbClr val="000099"/>
                </a:solidFill>
                <a:latin typeface="Arial" charset="0"/>
              </a:rPr>
              <a:t>visits </a:t>
            </a:r>
            <a:endParaRPr lang="en-US" sz="2900" dirty="0">
              <a:solidFill>
                <a:srgbClr val="000099"/>
              </a:solidFill>
              <a:latin typeface="Arial" charset="0"/>
            </a:endParaRPr>
          </a:p>
          <a:p>
            <a:pPr lvl="1">
              <a:lnSpc>
                <a:spcPct val="200000"/>
              </a:lnSpc>
              <a:buFont typeface="Arial" pitchFamily="34" charset="0"/>
              <a:buChar char="•"/>
            </a:pPr>
            <a:r>
              <a:rPr lang="en-US" sz="2900" dirty="0">
                <a:solidFill>
                  <a:srgbClr val="000099"/>
                </a:solidFill>
                <a:latin typeface="Arial" charset="0"/>
              </a:rPr>
              <a:t>Site self assessment for random selection of 20% of patients</a:t>
            </a:r>
          </a:p>
          <a:p>
            <a:pPr lvl="1">
              <a:lnSpc>
                <a:spcPct val="200000"/>
              </a:lnSpc>
            </a:pPr>
            <a:endParaRPr lang="en-US" dirty="0">
              <a:solidFill>
                <a:srgbClr val="000099"/>
              </a:solidFill>
              <a:latin typeface="Arial" charset="0"/>
            </a:endParaRPr>
          </a:p>
          <a:p>
            <a:pPr lvl="2">
              <a:lnSpc>
                <a:spcPct val="200000"/>
              </a:lnSpc>
            </a:pPr>
            <a:endParaRPr lang="en-US" dirty="0" smtClean="0">
              <a:solidFill>
                <a:srgbClr val="000099"/>
              </a:solidFill>
              <a:latin typeface="Arial" charset="0"/>
            </a:endParaRPr>
          </a:p>
        </p:txBody>
      </p:sp>
      <p:pic>
        <p:nvPicPr>
          <p:cNvPr id="15363" name="Picture 4" descr="QMfoo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02300"/>
            <a:ext cx="9144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412_14 PRSIM trial logo_v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16632"/>
            <a:ext cx="1433177" cy="648072"/>
          </a:xfrm>
          <a:prstGeom prst="rect">
            <a:avLst/>
          </a:prstGeom>
        </p:spPr>
      </p:pic>
    </p:spTree>
    <p:extLst>
      <p:ext uri="{BB962C8B-B14F-4D97-AF65-F5344CB8AC3E}">
        <p14:creationId xmlns:p14="http://schemas.microsoft.com/office/powerpoint/2010/main" val="16836138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67544" y="260648"/>
            <a:ext cx="8229600" cy="935038"/>
          </a:xfrm>
        </p:spPr>
        <p:txBody>
          <a:bodyPr>
            <a:normAutofit/>
          </a:bodyPr>
          <a:lstStyle/>
          <a:p>
            <a:r>
              <a:rPr lang="en-US" sz="4000" b="1" dirty="0">
                <a:solidFill>
                  <a:srgbClr val="000099"/>
                </a:solidFill>
                <a:latin typeface="Arial" charset="0"/>
              </a:rPr>
              <a:t>Study Procedures</a:t>
            </a:r>
          </a:p>
        </p:txBody>
      </p:sp>
      <p:sp>
        <p:nvSpPr>
          <p:cNvPr id="15362" name="Rectangle 3"/>
          <p:cNvSpPr>
            <a:spLocks noGrp="1" noChangeArrowheads="1"/>
          </p:cNvSpPr>
          <p:nvPr>
            <p:ph type="body" idx="1"/>
          </p:nvPr>
        </p:nvSpPr>
        <p:spPr>
          <a:xfrm>
            <a:off x="-1578" y="1268760"/>
            <a:ext cx="8966066" cy="4536504"/>
          </a:xfrm>
        </p:spPr>
        <p:txBody>
          <a:bodyPr>
            <a:normAutofit fontScale="85000" lnSpcReduction="20000"/>
          </a:bodyPr>
          <a:lstStyle/>
          <a:p>
            <a:pPr lvl="1">
              <a:lnSpc>
                <a:spcPct val="200000"/>
              </a:lnSpc>
              <a:buFont typeface="Arial" pitchFamily="34" charset="0"/>
              <a:buChar char="•"/>
            </a:pPr>
            <a:r>
              <a:rPr lang="en-GB" dirty="0">
                <a:solidFill>
                  <a:srgbClr val="000099"/>
                </a:solidFill>
                <a:latin typeface="Arial" charset="0"/>
              </a:rPr>
              <a:t>Screening &amp; enrolment log to be </a:t>
            </a:r>
            <a:r>
              <a:rPr lang="en-GB" dirty="0" smtClean="0">
                <a:solidFill>
                  <a:srgbClr val="000099"/>
                </a:solidFill>
                <a:latin typeface="Arial" charset="0"/>
              </a:rPr>
              <a:t>completed</a:t>
            </a:r>
            <a:endParaRPr lang="en-GB" dirty="0">
              <a:solidFill>
                <a:srgbClr val="000099"/>
              </a:solidFill>
              <a:latin typeface="Arial" charset="0"/>
            </a:endParaRPr>
          </a:p>
          <a:p>
            <a:pPr lvl="1">
              <a:lnSpc>
                <a:spcPct val="200000"/>
              </a:lnSpc>
              <a:buFont typeface="Arial" pitchFamily="34" charset="0"/>
              <a:buChar char="•"/>
            </a:pPr>
            <a:r>
              <a:rPr lang="en-GB" dirty="0" smtClean="0">
                <a:solidFill>
                  <a:srgbClr val="000099"/>
                </a:solidFill>
                <a:latin typeface="Arial" charset="0"/>
              </a:rPr>
              <a:t>Investigator </a:t>
            </a:r>
            <a:r>
              <a:rPr lang="en-GB" dirty="0">
                <a:solidFill>
                  <a:srgbClr val="000099"/>
                </a:solidFill>
                <a:latin typeface="Arial" charset="0"/>
              </a:rPr>
              <a:t>Site File (ISF)</a:t>
            </a:r>
          </a:p>
          <a:p>
            <a:pPr lvl="1">
              <a:lnSpc>
                <a:spcPct val="200000"/>
              </a:lnSpc>
              <a:buFont typeface="Arial" pitchFamily="34" charset="0"/>
              <a:buChar char="•"/>
            </a:pPr>
            <a:r>
              <a:rPr lang="en-GB" dirty="0">
                <a:solidFill>
                  <a:srgbClr val="000099"/>
                </a:solidFill>
                <a:latin typeface="Arial" charset="0"/>
              </a:rPr>
              <a:t>Delegation log signed</a:t>
            </a:r>
          </a:p>
          <a:p>
            <a:pPr lvl="1">
              <a:lnSpc>
                <a:spcPct val="200000"/>
              </a:lnSpc>
              <a:buFont typeface="Arial" pitchFamily="34" charset="0"/>
              <a:buChar char="•"/>
            </a:pPr>
            <a:r>
              <a:rPr lang="en-GB" dirty="0">
                <a:solidFill>
                  <a:srgbClr val="000099"/>
                </a:solidFill>
                <a:latin typeface="Arial" charset="0"/>
              </a:rPr>
              <a:t>Standard Operating Procedures (SOPs) </a:t>
            </a:r>
            <a:endParaRPr lang="en-GB" dirty="0" smtClean="0">
              <a:solidFill>
                <a:srgbClr val="000099"/>
              </a:solidFill>
              <a:latin typeface="Arial" charset="0"/>
            </a:endParaRPr>
          </a:p>
          <a:p>
            <a:pPr lvl="1">
              <a:lnSpc>
                <a:spcPct val="200000"/>
              </a:lnSpc>
              <a:buFont typeface="Arial" pitchFamily="34" charset="0"/>
              <a:buChar char="•"/>
            </a:pPr>
            <a:r>
              <a:rPr lang="en-GB" dirty="0">
                <a:solidFill>
                  <a:srgbClr val="000099"/>
                </a:solidFill>
                <a:latin typeface="Arial" charset="0"/>
              </a:rPr>
              <a:t>Copies of all investigators CVs &amp; GCP/RGF certificates must be filed in the ISF </a:t>
            </a:r>
          </a:p>
          <a:p>
            <a:pPr lvl="1">
              <a:lnSpc>
                <a:spcPct val="200000"/>
              </a:lnSpc>
              <a:buFont typeface="Arial" pitchFamily="34" charset="0"/>
              <a:buChar char="•"/>
            </a:pPr>
            <a:endParaRPr lang="en-GB" dirty="0">
              <a:solidFill>
                <a:srgbClr val="000099"/>
              </a:solidFill>
              <a:latin typeface="Arial" charset="0"/>
            </a:endParaRPr>
          </a:p>
        </p:txBody>
      </p:sp>
      <p:pic>
        <p:nvPicPr>
          <p:cNvPr id="15363" name="Picture 4" descr="QMfoo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02300"/>
            <a:ext cx="9144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412_14 PRSIM trial logo_v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16632"/>
            <a:ext cx="1433177" cy="648072"/>
          </a:xfrm>
          <a:prstGeom prst="rect">
            <a:avLst/>
          </a:prstGeom>
        </p:spPr>
      </p:pic>
    </p:spTree>
    <p:extLst>
      <p:ext uri="{BB962C8B-B14F-4D97-AF65-F5344CB8AC3E}">
        <p14:creationId xmlns:p14="http://schemas.microsoft.com/office/powerpoint/2010/main" val="3945663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67544" y="260648"/>
            <a:ext cx="8229600" cy="935038"/>
          </a:xfrm>
        </p:spPr>
        <p:txBody>
          <a:bodyPr>
            <a:normAutofit/>
          </a:bodyPr>
          <a:lstStyle/>
          <a:p>
            <a:r>
              <a:rPr lang="en-US" sz="4000" b="1" dirty="0" smtClean="0">
                <a:solidFill>
                  <a:srgbClr val="000099"/>
                </a:solidFill>
                <a:latin typeface="Arial" charset="0"/>
              </a:rPr>
              <a:t>Trial Initiation</a:t>
            </a:r>
            <a:endParaRPr lang="en-US" sz="4000" b="1" dirty="0">
              <a:solidFill>
                <a:srgbClr val="000099"/>
              </a:solidFill>
              <a:latin typeface="Arial" charset="0"/>
            </a:endParaRPr>
          </a:p>
        </p:txBody>
      </p:sp>
      <p:sp>
        <p:nvSpPr>
          <p:cNvPr id="15362" name="Rectangle 3"/>
          <p:cNvSpPr>
            <a:spLocks noGrp="1" noChangeArrowheads="1"/>
          </p:cNvSpPr>
          <p:nvPr>
            <p:ph type="body" idx="1"/>
          </p:nvPr>
        </p:nvSpPr>
        <p:spPr>
          <a:xfrm>
            <a:off x="-1578" y="1268760"/>
            <a:ext cx="8966066" cy="4536504"/>
          </a:xfrm>
        </p:spPr>
        <p:txBody>
          <a:bodyPr>
            <a:normAutofit fontScale="55000" lnSpcReduction="20000"/>
          </a:bodyPr>
          <a:lstStyle/>
          <a:p>
            <a:pPr marL="457200" lvl="1" indent="0">
              <a:lnSpc>
                <a:spcPct val="200000"/>
              </a:lnSpc>
              <a:buNone/>
            </a:pPr>
            <a:r>
              <a:rPr lang="en-GB" dirty="0" smtClean="0">
                <a:solidFill>
                  <a:srgbClr val="000099"/>
                </a:solidFill>
                <a:latin typeface="Arial" charset="0"/>
              </a:rPr>
              <a:t>When </a:t>
            </a:r>
            <a:r>
              <a:rPr lang="en-GB" dirty="0">
                <a:solidFill>
                  <a:srgbClr val="000099"/>
                </a:solidFill>
                <a:latin typeface="Arial" charset="0"/>
              </a:rPr>
              <a:t>R&amp;D approval is in place and all documentation has been sent to us, the trial can begin. </a:t>
            </a:r>
            <a:r>
              <a:rPr lang="en-GB" dirty="0" smtClean="0">
                <a:solidFill>
                  <a:srgbClr val="000099"/>
                </a:solidFill>
                <a:latin typeface="Arial" charset="0"/>
              </a:rPr>
              <a:t>Please send </a:t>
            </a:r>
            <a:r>
              <a:rPr lang="en-GB" dirty="0">
                <a:solidFill>
                  <a:srgbClr val="000099"/>
                </a:solidFill>
                <a:latin typeface="Arial" charset="0"/>
              </a:rPr>
              <a:t>the </a:t>
            </a:r>
            <a:r>
              <a:rPr lang="en-GB" dirty="0" smtClean="0">
                <a:solidFill>
                  <a:srgbClr val="000099"/>
                </a:solidFill>
                <a:latin typeface="Arial" charset="0"/>
              </a:rPr>
              <a:t>following prior to activation:</a:t>
            </a:r>
            <a:endParaRPr lang="en-GB" dirty="0">
              <a:solidFill>
                <a:srgbClr val="000099"/>
              </a:solidFill>
              <a:latin typeface="Arial" charset="0"/>
            </a:endParaRPr>
          </a:p>
          <a:p>
            <a:pPr lvl="1">
              <a:lnSpc>
                <a:spcPct val="200000"/>
              </a:lnSpc>
              <a:buFont typeface="Arial" pitchFamily="34" charset="0"/>
              <a:buChar char="•"/>
            </a:pPr>
            <a:r>
              <a:rPr lang="en-GB" dirty="0" smtClean="0">
                <a:solidFill>
                  <a:srgbClr val="000099"/>
                </a:solidFill>
                <a:latin typeface="Arial" charset="0"/>
              </a:rPr>
              <a:t>Localised </a:t>
            </a:r>
            <a:r>
              <a:rPr lang="en-GB" dirty="0">
                <a:solidFill>
                  <a:srgbClr val="000099"/>
                </a:solidFill>
                <a:latin typeface="Arial" charset="0"/>
              </a:rPr>
              <a:t>patient </a:t>
            </a:r>
            <a:r>
              <a:rPr lang="en-GB" dirty="0" smtClean="0">
                <a:solidFill>
                  <a:srgbClr val="000099"/>
                </a:solidFill>
                <a:latin typeface="Arial" charset="0"/>
              </a:rPr>
              <a:t>documentation (PIS, ICF, GP letter)</a:t>
            </a:r>
            <a:endParaRPr lang="en-GB" dirty="0">
              <a:solidFill>
                <a:srgbClr val="000099"/>
              </a:solidFill>
              <a:latin typeface="Arial" charset="0"/>
            </a:endParaRPr>
          </a:p>
          <a:p>
            <a:pPr lvl="1">
              <a:lnSpc>
                <a:spcPct val="200000"/>
              </a:lnSpc>
              <a:buFont typeface="Arial" pitchFamily="34" charset="0"/>
              <a:buChar char="•"/>
            </a:pPr>
            <a:r>
              <a:rPr lang="en-GB" dirty="0" smtClean="0">
                <a:solidFill>
                  <a:srgbClr val="000099"/>
                </a:solidFill>
                <a:latin typeface="Arial" charset="0"/>
              </a:rPr>
              <a:t>Signed </a:t>
            </a:r>
            <a:r>
              <a:rPr lang="en-GB" dirty="0">
                <a:solidFill>
                  <a:srgbClr val="000099"/>
                </a:solidFill>
                <a:latin typeface="Arial" charset="0"/>
              </a:rPr>
              <a:t>protocol </a:t>
            </a:r>
            <a:r>
              <a:rPr lang="en-GB" dirty="0" smtClean="0">
                <a:solidFill>
                  <a:srgbClr val="000099"/>
                </a:solidFill>
                <a:latin typeface="Arial" charset="0"/>
              </a:rPr>
              <a:t>agreement</a:t>
            </a:r>
          </a:p>
          <a:p>
            <a:pPr lvl="1">
              <a:lnSpc>
                <a:spcPct val="200000"/>
              </a:lnSpc>
              <a:buFont typeface="Arial" pitchFamily="34" charset="0"/>
              <a:buChar char="•"/>
            </a:pPr>
            <a:r>
              <a:rPr lang="en-GB" dirty="0" smtClean="0">
                <a:solidFill>
                  <a:srgbClr val="000099"/>
                </a:solidFill>
                <a:latin typeface="Arial" charset="0"/>
              </a:rPr>
              <a:t>PI </a:t>
            </a:r>
            <a:r>
              <a:rPr lang="en-GB" dirty="0">
                <a:solidFill>
                  <a:srgbClr val="000099"/>
                </a:solidFill>
                <a:latin typeface="Arial" charset="0"/>
              </a:rPr>
              <a:t>CV&amp;GCP</a:t>
            </a:r>
          </a:p>
          <a:p>
            <a:pPr lvl="1">
              <a:lnSpc>
                <a:spcPct val="200000"/>
              </a:lnSpc>
              <a:buFont typeface="Arial" pitchFamily="34" charset="0"/>
              <a:buChar char="•"/>
            </a:pPr>
            <a:r>
              <a:rPr lang="en-GB" dirty="0" smtClean="0">
                <a:solidFill>
                  <a:srgbClr val="000099"/>
                </a:solidFill>
                <a:latin typeface="Arial" charset="0"/>
              </a:rPr>
              <a:t>R&amp;D </a:t>
            </a:r>
            <a:r>
              <a:rPr lang="en-GB" dirty="0">
                <a:solidFill>
                  <a:srgbClr val="000099"/>
                </a:solidFill>
                <a:latin typeface="Arial" charset="0"/>
              </a:rPr>
              <a:t>approval letter</a:t>
            </a:r>
          </a:p>
          <a:p>
            <a:pPr lvl="1">
              <a:lnSpc>
                <a:spcPct val="200000"/>
              </a:lnSpc>
              <a:buFont typeface="Arial" pitchFamily="34" charset="0"/>
              <a:buChar char="•"/>
            </a:pPr>
            <a:r>
              <a:rPr lang="en-GB" dirty="0" smtClean="0">
                <a:solidFill>
                  <a:srgbClr val="000099"/>
                </a:solidFill>
                <a:latin typeface="Arial" charset="0"/>
              </a:rPr>
              <a:t>Completed </a:t>
            </a:r>
            <a:r>
              <a:rPr lang="en-GB" dirty="0">
                <a:solidFill>
                  <a:srgbClr val="000099"/>
                </a:solidFill>
                <a:latin typeface="Arial" charset="0"/>
              </a:rPr>
              <a:t>delegation log</a:t>
            </a:r>
          </a:p>
          <a:p>
            <a:pPr lvl="1">
              <a:lnSpc>
                <a:spcPct val="200000"/>
              </a:lnSpc>
              <a:buFont typeface="Arial" pitchFamily="34" charset="0"/>
              <a:buChar char="•"/>
            </a:pPr>
            <a:r>
              <a:rPr lang="en-GB" dirty="0" smtClean="0">
                <a:solidFill>
                  <a:srgbClr val="000099"/>
                </a:solidFill>
                <a:latin typeface="Arial" charset="0"/>
              </a:rPr>
              <a:t>Signed </a:t>
            </a:r>
            <a:r>
              <a:rPr lang="en-GB" dirty="0">
                <a:solidFill>
                  <a:srgbClr val="000099"/>
                </a:solidFill>
                <a:latin typeface="Arial" charset="0"/>
              </a:rPr>
              <a:t>SIV checklist (at this meeting or </a:t>
            </a:r>
            <a:r>
              <a:rPr lang="en-GB" dirty="0" smtClean="0">
                <a:solidFill>
                  <a:srgbClr val="000099"/>
                </a:solidFill>
                <a:latin typeface="Arial" charset="0"/>
              </a:rPr>
              <a:t>after)</a:t>
            </a:r>
          </a:p>
          <a:p>
            <a:pPr lvl="1">
              <a:lnSpc>
                <a:spcPct val="200000"/>
              </a:lnSpc>
              <a:buFont typeface="Arial" pitchFamily="34" charset="0"/>
              <a:buChar char="•"/>
            </a:pPr>
            <a:r>
              <a:rPr lang="en-GB" dirty="0" smtClean="0">
                <a:solidFill>
                  <a:srgbClr val="000099"/>
                </a:solidFill>
                <a:latin typeface="Arial" charset="0"/>
              </a:rPr>
              <a:t>The </a:t>
            </a:r>
            <a:r>
              <a:rPr lang="en-GB" dirty="0">
                <a:solidFill>
                  <a:srgbClr val="000099"/>
                </a:solidFill>
                <a:latin typeface="Arial" charset="0"/>
              </a:rPr>
              <a:t>PI must register on the trial database and enter general site information</a:t>
            </a:r>
            <a:r>
              <a:rPr lang="en-GB" dirty="0" smtClean="0">
                <a:solidFill>
                  <a:srgbClr val="000099"/>
                </a:solidFill>
                <a:latin typeface="Arial" charset="0"/>
              </a:rPr>
              <a:t>.</a:t>
            </a:r>
            <a:endParaRPr lang="en-GB" dirty="0">
              <a:solidFill>
                <a:srgbClr val="000099"/>
              </a:solidFill>
              <a:latin typeface="Arial" charset="0"/>
            </a:endParaRPr>
          </a:p>
        </p:txBody>
      </p:sp>
      <p:pic>
        <p:nvPicPr>
          <p:cNvPr id="15363" name="Picture 4" descr="QMfoo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02300"/>
            <a:ext cx="9144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412_14 PRSIM trial logo_v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16632"/>
            <a:ext cx="1433177" cy="648072"/>
          </a:xfrm>
          <a:prstGeom prst="rect">
            <a:avLst/>
          </a:prstGeom>
        </p:spPr>
      </p:pic>
    </p:spTree>
    <p:extLst>
      <p:ext uri="{BB962C8B-B14F-4D97-AF65-F5344CB8AC3E}">
        <p14:creationId xmlns:p14="http://schemas.microsoft.com/office/powerpoint/2010/main" val="15955407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67544" y="260648"/>
            <a:ext cx="8229600" cy="935038"/>
          </a:xfrm>
        </p:spPr>
        <p:txBody>
          <a:bodyPr>
            <a:normAutofit/>
          </a:bodyPr>
          <a:lstStyle/>
          <a:p>
            <a:r>
              <a:rPr lang="en-US" sz="4000" b="1" dirty="0" smtClean="0">
                <a:solidFill>
                  <a:srgbClr val="000099"/>
                </a:solidFill>
                <a:latin typeface="Arial" charset="0"/>
              </a:rPr>
              <a:t>Key points</a:t>
            </a:r>
            <a:endParaRPr lang="en-US" sz="4000" b="1" dirty="0">
              <a:solidFill>
                <a:srgbClr val="000099"/>
              </a:solidFill>
              <a:latin typeface="Arial" charset="0"/>
            </a:endParaRPr>
          </a:p>
        </p:txBody>
      </p:sp>
      <p:sp>
        <p:nvSpPr>
          <p:cNvPr id="15362" name="Rectangle 3"/>
          <p:cNvSpPr>
            <a:spLocks noGrp="1" noChangeArrowheads="1"/>
          </p:cNvSpPr>
          <p:nvPr>
            <p:ph type="body" idx="1"/>
          </p:nvPr>
        </p:nvSpPr>
        <p:spPr>
          <a:xfrm>
            <a:off x="-1578" y="1412776"/>
            <a:ext cx="9145578" cy="4289524"/>
          </a:xfrm>
        </p:spPr>
        <p:txBody>
          <a:bodyPr>
            <a:normAutofit/>
          </a:bodyPr>
          <a:lstStyle/>
          <a:p>
            <a:pPr lvl="1">
              <a:lnSpc>
                <a:spcPct val="200000"/>
              </a:lnSpc>
              <a:buFont typeface="Arial" pitchFamily="34" charset="0"/>
              <a:buChar char="•"/>
            </a:pPr>
            <a:r>
              <a:rPr lang="en-GB" dirty="0" smtClean="0">
                <a:solidFill>
                  <a:srgbClr val="000099"/>
                </a:solidFill>
                <a:latin typeface="Arial" charset="0"/>
              </a:rPr>
              <a:t>Each </a:t>
            </a:r>
            <a:r>
              <a:rPr lang="en-GB" dirty="0">
                <a:solidFill>
                  <a:srgbClr val="000099"/>
                </a:solidFill>
                <a:latin typeface="Arial" charset="0"/>
              </a:rPr>
              <a:t>site must have </a:t>
            </a:r>
            <a:r>
              <a:rPr lang="en-GB" dirty="0" smtClean="0">
                <a:solidFill>
                  <a:srgbClr val="000099"/>
                </a:solidFill>
                <a:latin typeface="Arial" charset="0"/>
              </a:rPr>
              <a:t>regulatory </a:t>
            </a:r>
            <a:r>
              <a:rPr lang="en-GB" dirty="0">
                <a:solidFill>
                  <a:srgbClr val="000099"/>
                </a:solidFill>
                <a:latin typeface="Arial" charset="0"/>
              </a:rPr>
              <a:t>approval </a:t>
            </a:r>
            <a:endParaRPr lang="en-GB" dirty="0" smtClean="0">
              <a:solidFill>
                <a:srgbClr val="000099"/>
              </a:solidFill>
              <a:latin typeface="Arial" charset="0"/>
            </a:endParaRPr>
          </a:p>
          <a:p>
            <a:pPr lvl="1">
              <a:lnSpc>
                <a:spcPct val="200000"/>
              </a:lnSpc>
              <a:buFont typeface="Arial" pitchFamily="34" charset="0"/>
              <a:buChar char="•"/>
            </a:pPr>
            <a:r>
              <a:rPr lang="en-GB" dirty="0" smtClean="0">
                <a:solidFill>
                  <a:srgbClr val="000099"/>
                </a:solidFill>
                <a:latin typeface="Arial" charset="0"/>
              </a:rPr>
              <a:t>Randomise after the surgery has finished</a:t>
            </a:r>
            <a:endParaRPr lang="en-GB" dirty="0">
              <a:solidFill>
                <a:srgbClr val="000099"/>
              </a:solidFill>
              <a:latin typeface="Arial" charset="0"/>
            </a:endParaRPr>
          </a:p>
          <a:p>
            <a:pPr lvl="1">
              <a:lnSpc>
                <a:spcPct val="200000"/>
              </a:lnSpc>
              <a:buFont typeface="Arial" pitchFamily="34" charset="0"/>
              <a:buChar char="•"/>
            </a:pPr>
            <a:r>
              <a:rPr lang="en-GB" dirty="0" smtClean="0">
                <a:solidFill>
                  <a:srgbClr val="000099"/>
                </a:solidFill>
                <a:latin typeface="Arial" charset="0"/>
              </a:rPr>
              <a:t>Informed </a:t>
            </a:r>
            <a:r>
              <a:rPr lang="en-GB" dirty="0">
                <a:solidFill>
                  <a:srgbClr val="000099"/>
                </a:solidFill>
                <a:latin typeface="Arial" charset="0"/>
              </a:rPr>
              <a:t>consent must be obtained </a:t>
            </a:r>
          </a:p>
          <a:p>
            <a:pPr lvl="1">
              <a:lnSpc>
                <a:spcPct val="200000"/>
              </a:lnSpc>
              <a:buFont typeface="Arial" pitchFamily="34" charset="0"/>
              <a:buChar char="•"/>
            </a:pPr>
            <a:r>
              <a:rPr lang="en-GB" dirty="0" smtClean="0">
                <a:solidFill>
                  <a:srgbClr val="000099"/>
                </a:solidFill>
                <a:latin typeface="Arial" charset="0"/>
              </a:rPr>
              <a:t>Timely </a:t>
            </a:r>
            <a:r>
              <a:rPr lang="en-GB" dirty="0">
                <a:solidFill>
                  <a:srgbClr val="000099"/>
                </a:solidFill>
                <a:latin typeface="Arial" charset="0"/>
              </a:rPr>
              <a:t>entry of CRF data into the </a:t>
            </a:r>
            <a:r>
              <a:rPr lang="en-GB" dirty="0" err="1">
                <a:solidFill>
                  <a:srgbClr val="000099"/>
                </a:solidFill>
                <a:latin typeface="Arial" charset="0"/>
              </a:rPr>
              <a:t>eCRF</a:t>
            </a:r>
            <a:endParaRPr lang="en-GB" dirty="0">
              <a:solidFill>
                <a:srgbClr val="000099"/>
              </a:solidFill>
              <a:latin typeface="Arial" charset="0"/>
            </a:endParaRPr>
          </a:p>
          <a:p>
            <a:pPr lvl="1">
              <a:lnSpc>
                <a:spcPct val="200000"/>
              </a:lnSpc>
              <a:buFont typeface="Arial" pitchFamily="34" charset="0"/>
              <a:buChar char="•"/>
            </a:pPr>
            <a:endParaRPr lang="en-GB" dirty="0">
              <a:solidFill>
                <a:srgbClr val="000099"/>
              </a:solidFill>
              <a:latin typeface="Arial" charset="0"/>
            </a:endParaRPr>
          </a:p>
        </p:txBody>
      </p:sp>
      <p:pic>
        <p:nvPicPr>
          <p:cNvPr id="15363" name="Picture 4" descr="QMfoo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02300"/>
            <a:ext cx="9144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412_14 PRSIM trial logo_v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16632"/>
            <a:ext cx="1433177" cy="648072"/>
          </a:xfrm>
          <a:prstGeom prst="rect">
            <a:avLst/>
          </a:prstGeom>
        </p:spPr>
      </p:pic>
    </p:spTree>
    <p:extLst>
      <p:ext uri="{BB962C8B-B14F-4D97-AF65-F5344CB8AC3E}">
        <p14:creationId xmlns:p14="http://schemas.microsoft.com/office/powerpoint/2010/main" val="38183350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4" descr="QMfoo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02300"/>
            <a:ext cx="9144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412_14 PRSIM trial logo_v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16632"/>
            <a:ext cx="1433177" cy="648072"/>
          </a:xfrm>
          <a:prstGeom prst="rect">
            <a:avLst/>
          </a:prstGeom>
        </p:spPr>
      </p:pic>
      <p:pic>
        <p:nvPicPr>
          <p:cNvPr id="28" name="Picture 2"/>
          <p:cNvPicPr>
            <a:picLocks noChangeAspect="1" noChangeArrowheads="1"/>
          </p:cNvPicPr>
          <p:nvPr/>
        </p:nvPicPr>
        <p:blipFill>
          <a:blip r:embed="rId4" cstate="print"/>
          <a:srcRect/>
          <a:stretch>
            <a:fillRect/>
          </a:stretch>
        </p:blipFill>
        <p:spPr bwMode="auto">
          <a:xfrm>
            <a:off x="2267744" y="764704"/>
            <a:ext cx="4608512" cy="3972134"/>
          </a:xfrm>
          <a:prstGeom prst="rect">
            <a:avLst/>
          </a:prstGeom>
          <a:noFill/>
          <a:ln w="9525">
            <a:noFill/>
            <a:miter lim="800000"/>
            <a:headEnd/>
            <a:tailEnd/>
          </a:ln>
        </p:spPr>
      </p:pic>
      <p:sp>
        <p:nvSpPr>
          <p:cNvPr id="29" name="Rectangle 2"/>
          <p:cNvSpPr>
            <a:spLocks noGrp="1" noChangeArrowheads="1"/>
          </p:cNvSpPr>
          <p:nvPr>
            <p:ph type="title" idx="4294967295"/>
          </p:nvPr>
        </p:nvSpPr>
        <p:spPr>
          <a:xfrm>
            <a:off x="24705" y="4581128"/>
            <a:ext cx="9144000" cy="863600"/>
          </a:xfrm>
        </p:spPr>
        <p:txBody>
          <a:bodyPr/>
          <a:lstStyle/>
          <a:p>
            <a:pPr eaLnBrk="1" hangingPunct="1">
              <a:lnSpc>
                <a:spcPct val="140000"/>
              </a:lnSpc>
            </a:pPr>
            <a:r>
              <a:rPr lang="en-GB" altLang="en-US" sz="3200" b="1" dirty="0" smtClean="0">
                <a:latin typeface="Arial" pitchFamily="34" charset="0"/>
                <a:ea typeface="ヒラギノ角ゴ Pro W3"/>
              </a:rPr>
              <a:t>Last chance for questions...</a:t>
            </a:r>
          </a:p>
        </p:txBody>
      </p:sp>
    </p:spTree>
    <p:extLst>
      <p:ext uri="{BB962C8B-B14F-4D97-AF65-F5344CB8AC3E}">
        <p14:creationId xmlns:p14="http://schemas.microsoft.com/office/powerpoint/2010/main" val="3726685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67544" y="188640"/>
            <a:ext cx="8229600" cy="935038"/>
          </a:xfrm>
        </p:spPr>
        <p:txBody>
          <a:bodyPr/>
          <a:lstStyle/>
          <a:p>
            <a:pPr eaLnBrk="1" hangingPunct="1"/>
            <a:r>
              <a:rPr lang="en-US" sz="4000" b="1" dirty="0" smtClean="0">
                <a:solidFill>
                  <a:srgbClr val="000099"/>
                </a:solidFill>
                <a:latin typeface="Arial" charset="0"/>
              </a:rPr>
              <a:t>The problem</a:t>
            </a:r>
            <a:endParaRPr lang="en-US" sz="4000" b="1" dirty="0">
              <a:solidFill>
                <a:srgbClr val="000099"/>
              </a:solidFill>
              <a:latin typeface="Arial" charset="0"/>
            </a:endParaRPr>
          </a:p>
        </p:txBody>
      </p:sp>
      <p:sp>
        <p:nvSpPr>
          <p:cNvPr id="15362" name="Rectangle 3"/>
          <p:cNvSpPr>
            <a:spLocks noGrp="1" noChangeArrowheads="1"/>
          </p:cNvSpPr>
          <p:nvPr>
            <p:ph type="body" idx="1"/>
          </p:nvPr>
        </p:nvSpPr>
        <p:spPr>
          <a:xfrm>
            <a:off x="179512" y="1916832"/>
            <a:ext cx="4211960" cy="2520702"/>
          </a:xfrm>
        </p:spPr>
        <p:txBody>
          <a:bodyPr/>
          <a:lstStyle/>
          <a:p>
            <a:pPr lvl="1" eaLnBrk="1" hangingPunct="1">
              <a:lnSpc>
                <a:spcPct val="150000"/>
              </a:lnSpc>
              <a:buFont typeface="Arial" pitchFamily="34" charset="0"/>
              <a:buChar char="•"/>
            </a:pPr>
            <a:r>
              <a:rPr lang="en-US" sz="2400" dirty="0" err="1" smtClean="0">
                <a:solidFill>
                  <a:srgbClr val="000099"/>
                </a:solidFill>
                <a:latin typeface="Arial" charset="0"/>
              </a:rPr>
              <a:t>Atelectasis</a:t>
            </a:r>
            <a:r>
              <a:rPr lang="en-US" sz="2400" dirty="0" smtClean="0">
                <a:solidFill>
                  <a:srgbClr val="000099"/>
                </a:solidFill>
                <a:latin typeface="Arial" charset="0"/>
              </a:rPr>
              <a:t> </a:t>
            </a:r>
          </a:p>
          <a:p>
            <a:pPr lvl="1" eaLnBrk="1" hangingPunct="1">
              <a:lnSpc>
                <a:spcPct val="150000"/>
              </a:lnSpc>
              <a:buFont typeface="Arial" pitchFamily="34" charset="0"/>
              <a:buChar char="•"/>
            </a:pPr>
            <a:r>
              <a:rPr lang="en-US" sz="2400" dirty="0" smtClean="0">
                <a:solidFill>
                  <a:srgbClr val="000099"/>
                </a:solidFill>
                <a:latin typeface="Arial" charset="0"/>
              </a:rPr>
              <a:t>Pulmonary collapse</a:t>
            </a:r>
          </a:p>
          <a:p>
            <a:pPr lvl="1" eaLnBrk="1" hangingPunct="1">
              <a:lnSpc>
                <a:spcPct val="150000"/>
              </a:lnSpc>
              <a:buFont typeface="Arial" pitchFamily="34" charset="0"/>
              <a:buChar char="•"/>
            </a:pPr>
            <a:r>
              <a:rPr lang="en-US" sz="2400" dirty="0" smtClean="0">
                <a:solidFill>
                  <a:srgbClr val="000099"/>
                </a:solidFill>
                <a:latin typeface="Arial" charset="0"/>
              </a:rPr>
              <a:t>Pneumonia</a:t>
            </a:r>
          </a:p>
          <a:p>
            <a:pPr lvl="1" eaLnBrk="1" hangingPunct="1">
              <a:lnSpc>
                <a:spcPct val="150000"/>
              </a:lnSpc>
              <a:buFont typeface="Arial" pitchFamily="34" charset="0"/>
              <a:buChar char="•"/>
            </a:pPr>
            <a:r>
              <a:rPr lang="en-US" sz="2400" dirty="0" smtClean="0">
                <a:solidFill>
                  <a:srgbClr val="000099"/>
                </a:solidFill>
                <a:latin typeface="Arial" charset="0"/>
              </a:rPr>
              <a:t>Respiratory failure</a:t>
            </a:r>
            <a:endParaRPr lang="en-US" sz="2400" dirty="0">
              <a:solidFill>
                <a:srgbClr val="000099"/>
              </a:solidFill>
              <a:latin typeface="Arial" charset="0"/>
            </a:endParaRPr>
          </a:p>
        </p:txBody>
      </p:sp>
      <p:pic>
        <p:nvPicPr>
          <p:cNvPr id="15363" name="Picture 4" descr="QMfoo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02300"/>
            <a:ext cx="9144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412_14 PRSIM trial logo_v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16632"/>
            <a:ext cx="1433177" cy="648072"/>
          </a:xfrm>
          <a:prstGeom prst="rect">
            <a:avLst/>
          </a:prstGeom>
        </p:spPr>
      </p:pic>
      <p:pic>
        <p:nvPicPr>
          <p:cNvPr id="6" name="Picture 5" descr="rml_atelect.jpg"/>
          <p:cNvPicPr>
            <a:picLocks noChangeAspect="1"/>
          </p:cNvPicPr>
          <p:nvPr/>
        </p:nvPicPr>
        <p:blipFill>
          <a:blip r:embed="rId5" cstate="print"/>
          <a:stretch>
            <a:fillRect/>
          </a:stretch>
        </p:blipFill>
        <p:spPr>
          <a:xfrm>
            <a:off x="5004048" y="1412776"/>
            <a:ext cx="3142480" cy="3358945"/>
          </a:xfrm>
          <a:prstGeom prst="rect">
            <a:avLst/>
          </a:prstGeom>
        </p:spPr>
      </p:pic>
    </p:spTree>
    <p:extLst>
      <p:ext uri="{BB962C8B-B14F-4D97-AF65-F5344CB8AC3E}">
        <p14:creationId xmlns:p14="http://schemas.microsoft.com/office/powerpoint/2010/main" val="3816617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1403648" y="4293096"/>
            <a:ext cx="5976664" cy="935038"/>
          </a:xfrm>
        </p:spPr>
        <p:txBody>
          <a:bodyPr>
            <a:normAutofit fontScale="90000"/>
          </a:bodyPr>
          <a:lstStyle/>
          <a:p>
            <a:pPr eaLnBrk="1" hangingPunct="1">
              <a:lnSpc>
                <a:spcPct val="150000"/>
              </a:lnSpc>
            </a:pPr>
            <a:r>
              <a:rPr lang="en-US" sz="2800" b="1" dirty="0" smtClean="0">
                <a:solidFill>
                  <a:srgbClr val="000099"/>
                </a:solidFill>
                <a:latin typeface="Arial" charset="0"/>
              </a:rPr>
              <a:t>CPAP may prevent respiratory failure after abdominal surgery</a:t>
            </a:r>
            <a:endParaRPr lang="en-US" sz="2800" b="1" dirty="0">
              <a:solidFill>
                <a:srgbClr val="000099"/>
              </a:solidFill>
              <a:latin typeface="Arial" charset="0"/>
            </a:endParaRPr>
          </a:p>
        </p:txBody>
      </p:sp>
      <p:pic>
        <p:nvPicPr>
          <p:cNvPr id="15363" name="Picture 4" descr="QMfoo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02300"/>
            <a:ext cx="9144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print"/>
          <a:stretch>
            <a:fillRect/>
          </a:stretch>
        </p:blipFill>
        <p:spPr>
          <a:xfrm>
            <a:off x="1763688" y="620688"/>
            <a:ext cx="5264044" cy="3672408"/>
          </a:xfrm>
          <a:prstGeom prst="rect">
            <a:avLst/>
          </a:prstGeom>
        </p:spPr>
      </p:pic>
      <p:sp>
        <p:nvSpPr>
          <p:cNvPr id="5" name="Rectangle 4"/>
          <p:cNvSpPr/>
          <p:nvPr/>
        </p:nvSpPr>
        <p:spPr>
          <a:xfrm>
            <a:off x="2483768" y="5373216"/>
            <a:ext cx="3600400" cy="307777"/>
          </a:xfrm>
          <a:prstGeom prst="rect">
            <a:avLst/>
          </a:prstGeom>
        </p:spPr>
        <p:txBody>
          <a:bodyPr wrap="square">
            <a:spAutoFit/>
          </a:bodyPr>
          <a:lstStyle/>
          <a:p>
            <a:pPr algn="ctr"/>
            <a:r>
              <a:rPr lang="en-GB" sz="1400" b="1" dirty="0" err="1" smtClean="0">
                <a:solidFill>
                  <a:srgbClr val="000099"/>
                </a:solidFill>
              </a:rPr>
              <a:t>Ferreyra</a:t>
            </a:r>
            <a:r>
              <a:rPr lang="en-GB" sz="1400" b="1" dirty="0" smtClean="0">
                <a:solidFill>
                  <a:srgbClr val="000099"/>
                </a:solidFill>
              </a:rPr>
              <a:t> </a:t>
            </a:r>
            <a:r>
              <a:rPr lang="en-GB" sz="1400" b="1" dirty="0">
                <a:solidFill>
                  <a:srgbClr val="000099"/>
                </a:solidFill>
              </a:rPr>
              <a:t>G et al </a:t>
            </a:r>
            <a:r>
              <a:rPr lang="en-GB" sz="1400" b="1" i="1" dirty="0">
                <a:solidFill>
                  <a:srgbClr val="000099"/>
                </a:solidFill>
              </a:rPr>
              <a:t>Ann </a:t>
            </a:r>
            <a:r>
              <a:rPr lang="en-GB" sz="1400" b="1" i="1" dirty="0" err="1">
                <a:solidFill>
                  <a:srgbClr val="000099"/>
                </a:solidFill>
              </a:rPr>
              <a:t>Surg</a:t>
            </a:r>
            <a:r>
              <a:rPr lang="en-GB" sz="1400" b="1" i="1" dirty="0">
                <a:solidFill>
                  <a:srgbClr val="000099"/>
                </a:solidFill>
              </a:rPr>
              <a:t> </a:t>
            </a:r>
            <a:r>
              <a:rPr lang="en-GB" sz="1400" b="1" dirty="0">
                <a:solidFill>
                  <a:srgbClr val="000099"/>
                </a:solidFill>
              </a:rPr>
              <a:t>2008</a:t>
            </a:r>
            <a:r>
              <a:rPr lang="en-GB" sz="1400" b="1" dirty="0" smtClean="0">
                <a:solidFill>
                  <a:srgbClr val="000099"/>
                </a:solidFill>
              </a:rPr>
              <a:t>; 247</a:t>
            </a:r>
            <a:r>
              <a:rPr lang="en-GB" sz="1400" b="1" dirty="0">
                <a:solidFill>
                  <a:srgbClr val="000099"/>
                </a:solidFill>
              </a:rPr>
              <a:t>: 617–626.</a:t>
            </a:r>
          </a:p>
        </p:txBody>
      </p:sp>
      <p:pic>
        <p:nvPicPr>
          <p:cNvPr id="6" name="Picture 5" descr="412_14 PRSIM trial logo_v4.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116632"/>
            <a:ext cx="1433177" cy="648072"/>
          </a:xfrm>
          <a:prstGeom prst="rect">
            <a:avLst/>
          </a:prstGeom>
        </p:spPr>
      </p:pic>
    </p:spTree>
    <p:extLst>
      <p:ext uri="{BB962C8B-B14F-4D97-AF65-F5344CB8AC3E}">
        <p14:creationId xmlns:p14="http://schemas.microsoft.com/office/powerpoint/2010/main" val="2245901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297185"/>
            <a:ext cx="8229600" cy="935038"/>
          </a:xfrm>
        </p:spPr>
        <p:txBody>
          <a:bodyPr/>
          <a:lstStyle/>
          <a:p>
            <a:pPr eaLnBrk="1" hangingPunct="1"/>
            <a:r>
              <a:rPr lang="en-US" sz="4000" b="1" dirty="0" smtClean="0">
                <a:solidFill>
                  <a:srgbClr val="000099"/>
                </a:solidFill>
                <a:latin typeface="Arial" charset="0"/>
              </a:rPr>
              <a:t>Objective</a:t>
            </a:r>
            <a:endParaRPr lang="en-US" sz="4000" b="1" dirty="0">
              <a:solidFill>
                <a:srgbClr val="000099"/>
              </a:solidFill>
              <a:latin typeface="Arial" charset="0"/>
            </a:endParaRPr>
          </a:p>
        </p:txBody>
      </p:sp>
      <p:sp>
        <p:nvSpPr>
          <p:cNvPr id="15362" name="Rectangle 3"/>
          <p:cNvSpPr>
            <a:spLocks noGrp="1" noChangeArrowheads="1"/>
          </p:cNvSpPr>
          <p:nvPr>
            <p:ph type="body" idx="1"/>
          </p:nvPr>
        </p:nvSpPr>
        <p:spPr>
          <a:xfrm>
            <a:off x="179512" y="1700808"/>
            <a:ext cx="8749283" cy="2994220"/>
          </a:xfrm>
        </p:spPr>
        <p:txBody>
          <a:bodyPr>
            <a:normAutofit fontScale="92500" lnSpcReduction="10000"/>
          </a:bodyPr>
          <a:lstStyle/>
          <a:p>
            <a:pPr marL="457200" lvl="1" indent="0" algn="ctr">
              <a:lnSpc>
                <a:spcPct val="220000"/>
              </a:lnSpc>
              <a:buNone/>
            </a:pPr>
            <a:r>
              <a:rPr lang="en-GB" sz="2400" dirty="0" smtClean="0">
                <a:solidFill>
                  <a:srgbClr val="000099"/>
                </a:solidFill>
                <a:latin typeface="Arial" charset="0"/>
              </a:rPr>
              <a:t>To </a:t>
            </a:r>
            <a:r>
              <a:rPr lang="en-GB" sz="2400" dirty="0">
                <a:solidFill>
                  <a:srgbClr val="000099"/>
                </a:solidFill>
                <a:latin typeface="Arial" charset="0"/>
              </a:rPr>
              <a:t>determine whether early postoperative continuous positive airway pressure (CPAP) reduces the incidence </a:t>
            </a:r>
            <a:r>
              <a:rPr lang="en-GB" sz="2400" dirty="0" smtClean="0">
                <a:solidFill>
                  <a:srgbClr val="000099"/>
                </a:solidFill>
                <a:latin typeface="Arial" charset="0"/>
              </a:rPr>
              <a:t>of </a:t>
            </a:r>
            <a:r>
              <a:rPr lang="en-GB" sz="2400" dirty="0">
                <a:solidFill>
                  <a:srgbClr val="000099"/>
                </a:solidFill>
                <a:latin typeface="Arial" charset="0"/>
              </a:rPr>
              <a:t>respiratory complications and improves one-year survival following major intra-peritoneal surgery</a:t>
            </a:r>
            <a:r>
              <a:rPr lang="en-GB" sz="2400" dirty="0" smtClean="0">
                <a:solidFill>
                  <a:srgbClr val="000099"/>
                </a:solidFill>
                <a:latin typeface="Arial" charset="0"/>
              </a:rPr>
              <a:t>.</a:t>
            </a:r>
            <a:endParaRPr lang="en-GB" sz="2400" dirty="0">
              <a:solidFill>
                <a:srgbClr val="000099"/>
              </a:solidFill>
              <a:latin typeface="Arial" charset="0"/>
            </a:endParaRPr>
          </a:p>
        </p:txBody>
      </p:sp>
      <p:pic>
        <p:nvPicPr>
          <p:cNvPr id="15363" name="Picture 4" descr="QMfoo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02300"/>
            <a:ext cx="9144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412_14 PRSIM trial logo_v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16632"/>
            <a:ext cx="1433177" cy="648072"/>
          </a:xfrm>
          <a:prstGeom prst="rect">
            <a:avLst/>
          </a:prstGeom>
        </p:spPr>
      </p:pic>
    </p:spTree>
    <p:extLst>
      <p:ext uri="{BB962C8B-B14F-4D97-AF65-F5344CB8AC3E}">
        <p14:creationId xmlns:p14="http://schemas.microsoft.com/office/powerpoint/2010/main" val="1659892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67544" y="188640"/>
            <a:ext cx="8229600" cy="935038"/>
          </a:xfrm>
        </p:spPr>
        <p:txBody>
          <a:bodyPr/>
          <a:lstStyle/>
          <a:p>
            <a:pPr eaLnBrk="1" hangingPunct="1"/>
            <a:r>
              <a:rPr lang="en-US" sz="4000" b="1" dirty="0" smtClean="0">
                <a:solidFill>
                  <a:srgbClr val="000099"/>
                </a:solidFill>
                <a:latin typeface="Arial" charset="0"/>
              </a:rPr>
              <a:t>Trial design</a:t>
            </a:r>
            <a:endParaRPr lang="en-US" sz="4000" b="1" dirty="0">
              <a:solidFill>
                <a:srgbClr val="000099"/>
              </a:solidFill>
              <a:latin typeface="Arial" charset="0"/>
            </a:endParaRPr>
          </a:p>
        </p:txBody>
      </p:sp>
      <p:pic>
        <p:nvPicPr>
          <p:cNvPr id="15363" name="Picture 4" descr="QMfoo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02300"/>
            <a:ext cx="9144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412_14 PRSIM trial logo_v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16632"/>
            <a:ext cx="1433177" cy="648072"/>
          </a:xfrm>
          <a:prstGeom prst="rect">
            <a:avLst/>
          </a:prstGeom>
        </p:spPr>
      </p:pic>
      <p:sp>
        <p:nvSpPr>
          <p:cNvPr id="7" name="Rectangle 3"/>
          <p:cNvSpPr txBox="1">
            <a:spLocks noChangeArrowheads="1"/>
          </p:cNvSpPr>
          <p:nvPr/>
        </p:nvSpPr>
        <p:spPr>
          <a:xfrm>
            <a:off x="0" y="1412776"/>
            <a:ext cx="8583114" cy="38884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150000"/>
              </a:lnSpc>
              <a:buFont typeface="Arial"/>
              <a:buChar char="•"/>
            </a:pPr>
            <a:r>
              <a:rPr lang="en-US" sz="2400" dirty="0" smtClean="0">
                <a:solidFill>
                  <a:srgbClr val="000099"/>
                </a:solidFill>
                <a:latin typeface="Arial" charset="0"/>
              </a:rPr>
              <a:t>International multi-</a:t>
            </a:r>
            <a:r>
              <a:rPr lang="en-US" sz="2400" dirty="0" err="1" smtClean="0">
                <a:solidFill>
                  <a:srgbClr val="000099"/>
                </a:solidFill>
                <a:latin typeface="Arial" charset="0"/>
              </a:rPr>
              <a:t>centre</a:t>
            </a:r>
            <a:r>
              <a:rPr lang="en-US" sz="2400" dirty="0" smtClean="0">
                <a:solidFill>
                  <a:srgbClr val="000099"/>
                </a:solidFill>
                <a:latin typeface="Arial" charset="0"/>
              </a:rPr>
              <a:t> </a:t>
            </a:r>
            <a:r>
              <a:rPr lang="en-US" sz="2400" dirty="0" err="1" smtClean="0">
                <a:solidFill>
                  <a:srgbClr val="000099"/>
                </a:solidFill>
                <a:latin typeface="Arial" charset="0"/>
              </a:rPr>
              <a:t>randomised</a:t>
            </a:r>
            <a:r>
              <a:rPr lang="en-US" sz="2400" dirty="0" smtClean="0">
                <a:solidFill>
                  <a:srgbClr val="000099"/>
                </a:solidFill>
                <a:latin typeface="Arial" charset="0"/>
              </a:rPr>
              <a:t> controlled trial</a:t>
            </a:r>
          </a:p>
          <a:p>
            <a:pPr lvl="1">
              <a:lnSpc>
                <a:spcPct val="150000"/>
              </a:lnSpc>
              <a:buFont typeface="Arial"/>
              <a:buChar char="•"/>
            </a:pPr>
            <a:r>
              <a:rPr lang="en-US" sz="2400" dirty="0" smtClean="0">
                <a:solidFill>
                  <a:srgbClr val="000099"/>
                </a:solidFill>
                <a:latin typeface="Arial" charset="0"/>
              </a:rPr>
              <a:t>Open study group allocation</a:t>
            </a:r>
          </a:p>
          <a:p>
            <a:pPr lvl="1">
              <a:lnSpc>
                <a:spcPct val="150000"/>
              </a:lnSpc>
              <a:buFont typeface="Arial"/>
              <a:buChar char="•"/>
            </a:pPr>
            <a:r>
              <a:rPr lang="en-US" sz="2400" dirty="0" smtClean="0">
                <a:solidFill>
                  <a:srgbClr val="000099"/>
                </a:solidFill>
                <a:latin typeface="Arial" charset="0"/>
              </a:rPr>
              <a:t>Sponsored by Queen Mary University of London (UK)</a:t>
            </a:r>
          </a:p>
          <a:p>
            <a:pPr lvl="1">
              <a:lnSpc>
                <a:spcPct val="150000"/>
              </a:lnSpc>
              <a:buFont typeface="Arial"/>
              <a:buChar char="•"/>
            </a:pPr>
            <a:r>
              <a:rPr lang="en-US" sz="2400" dirty="0" smtClean="0">
                <a:solidFill>
                  <a:srgbClr val="000099"/>
                </a:solidFill>
                <a:latin typeface="Arial" charset="0"/>
              </a:rPr>
              <a:t>Sample size = 4,800 patients</a:t>
            </a:r>
          </a:p>
          <a:p>
            <a:pPr lvl="1">
              <a:lnSpc>
                <a:spcPct val="150000"/>
              </a:lnSpc>
              <a:buFont typeface="Arial"/>
              <a:buChar char="•"/>
            </a:pPr>
            <a:r>
              <a:rPr lang="en-US" sz="2400" dirty="0" smtClean="0">
                <a:solidFill>
                  <a:srgbClr val="000099"/>
                </a:solidFill>
                <a:latin typeface="Arial" charset="0"/>
              </a:rPr>
              <a:t>Elective surgery only</a:t>
            </a:r>
          </a:p>
          <a:p>
            <a:pPr lvl="1">
              <a:lnSpc>
                <a:spcPct val="150000"/>
              </a:lnSpc>
              <a:buFont typeface="Arial"/>
              <a:buChar char="•"/>
            </a:pPr>
            <a:r>
              <a:rPr lang="en-US" sz="2400" dirty="0" smtClean="0">
                <a:solidFill>
                  <a:srgbClr val="000099"/>
                </a:solidFill>
                <a:latin typeface="Arial" charset="0"/>
              </a:rPr>
              <a:t>50 sites (25 UK </a:t>
            </a:r>
            <a:r>
              <a:rPr lang="en-US" sz="2400" smtClean="0">
                <a:solidFill>
                  <a:srgbClr val="000099"/>
                </a:solidFill>
                <a:latin typeface="Arial" charset="0"/>
              </a:rPr>
              <a:t>and 25 </a:t>
            </a:r>
            <a:r>
              <a:rPr lang="en-US" sz="2400" dirty="0" smtClean="0">
                <a:solidFill>
                  <a:srgbClr val="000099"/>
                </a:solidFill>
                <a:latin typeface="Arial" charset="0"/>
              </a:rPr>
              <a:t>Italy)</a:t>
            </a:r>
            <a:endParaRPr lang="en-US" sz="2400" dirty="0">
              <a:solidFill>
                <a:srgbClr val="000099"/>
              </a:solidFill>
              <a:latin typeface="Arial" charset="0"/>
            </a:endParaRPr>
          </a:p>
        </p:txBody>
      </p:sp>
    </p:spTree>
    <p:extLst>
      <p:ext uri="{BB962C8B-B14F-4D97-AF65-F5344CB8AC3E}">
        <p14:creationId xmlns:p14="http://schemas.microsoft.com/office/powerpoint/2010/main" val="1239503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Line 2"/>
          <p:cNvSpPr>
            <a:spLocks noChangeShapeType="1"/>
          </p:cNvSpPr>
          <p:nvPr/>
        </p:nvSpPr>
        <p:spPr bwMode="auto">
          <a:xfrm>
            <a:off x="803275" y="2140478"/>
            <a:ext cx="7772400" cy="1588"/>
          </a:xfrm>
          <a:prstGeom prst="line">
            <a:avLst/>
          </a:prstGeom>
          <a:noFill/>
          <a:ln w="76200" cap="sq">
            <a:solidFill>
              <a:srgbClr val="F20F0D"/>
            </a:solidFill>
            <a:round/>
            <a:headEnd type="none" w="sm" len="sm"/>
            <a:tailEnd type="triangle" w="lg" len="med"/>
          </a:ln>
          <a:effectLst/>
        </p:spPr>
        <p:txBody>
          <a:bodyPr wrap="none" anchor="ctr"/>
          <a:lstStyle/>
          <a:p>
            <a:pPr algn="ctr">
              <a:defRPr/>
            </a:pPr>
            <a:endParaRPr lang="en-US" dirty="0">
              <a:effectLst>
                <a:outerShdw blurRad="38100" dist="38100" dir="2700000" algn="tl">
                  <a:srgbClr val="000000">
                    <a:alpha val="43137"/>
                  </a:srgbClr>
                </a:outerShdw>
              </a:effectLst>
              <a:latin typeface="Times New Roman" charset="0"/>
            </a:endParaRPr>
          </a:p>
        </p:txBody>
      </p:sp>
      <p:sp>
        <p:nvSpPr>
          <p:cNvPr id="285699" name="Text Box 3"/>
          <p:cNvSpPr txBox="1">
            <a:spLocks noChangeArrowheads="1"/>
          </p:cNvSpPr>
          <p:nvPr/>
        </p:nvSpPr>
        <p:spPr bwMode="auto">
          <a:xfrm>
            <a:off x="2097187" y="1411816"/>
            <a:ext cx="1998698" cy="1657144"/>
          </a:xfrm>
          <a:prstGeom prst="rect">
            <a:avLst/>
          </a:prstGeom>
          <a:solidFill>
            <a:srgbClr val="CCECFF"/>
          </a:solidFill>
          <a:ln w="12700" cap="sq">
            <a:solidFill>
              <a:schemeClr val="tx1"/>
            </a:solidFill>
            <a:miter lim="800000"/>
            <a:headEnd type="none" w="sm" len="sm"/>
            <a:tailEnd type="none" w="sm" len="sm"/>
          </a:ln>
          <a:effectLst/>
        </p:spPr>
        <p:txBody>
          <a:bodyPr anchor="ctr" anchorCtr="1"/>
          <a:lstStyle/>
          <a:p>
            <a:pPr algn="ctr">
              <a:defRPr/>
            </a:pPr>
            <a:r>
              <a:rPr lang="en-US" sz="1600" b="1" dirty="0" smtClean="0">
                <a:latin typeface="Arial"/>
                <a:cs typeface="Arial"/>
              </a:rPr>
              <a:t>Day of surgery</a:t>
            </a:r>
          </a:p>
          <a:p>
            <a:pPr algn="ctr">
              <a:defRPr/>
            </a:pPr>
            <a:endParaRPr lang="en-US" sz="1600" dirty="0" smtClean="0">
              <a:latin typeface="Arial"/>
              <a:cs typeface="Arial"/>
            </a:endParaRPr>
          </a:p>
          <a:p>
            <a:pPr marL="285750" indent="-285750">
              <a:buFontTx/>
              <a:buChar char="-"/>
              <a:defRPr/>
            </a:pPr>
            <a:r>
              <a:rPr lang="en-US" sz="1600" dirty="0" smtClean="0">
                <a:latin typeface="Arial"/>
                <a:cs typeface="Arial"/>
              </a:rPr>
              <a:t>Consent</a:t>
            </a:r>
          </a:p>
          <a:p>
            <a:pPr marL="285750" indent="-285750">
              <a:buFontTx/>
              <a:buChar char="-"/>
              <a:defRPr/>
            </a:pPr>
            <a:r>
              <a:rPr lang="en-US" sz="1600" dirty="0" smtClean="0">
                <a:latin typeface="Arial"/>
                <a:cs typeface="Arial"/>
              </a:rPr>
              <a:t>Elective Surgery</a:t>
            </a:r>
          </a:p>
          <a:p>
            <a:pPr marL="285750" indent="-285750">
              <a:buFontTx/>
              <a:buChar char="-"/>
              <a:defRPr/>
            </a:pPr>
            <a:r>
              <a:rPr lang="en-US" sz="1600" dirty="0" err="1" smtClean="0">
                <a:latin typeface="Arial"/>
                <a:cs typeface="Arial"/>
              </a:rPr>
              <a:t>Randomisation</a:t>
            </a:r>
            <a:endParaRPr lang="en-US" sz="1600" dirty="0" smtClean="0">
              <a:latin typeface="Arial"/>
              <a:cs typeface="Arial"/>
            </a:endParaRPr>
          </a:p>
          <a:p>
            <a:pPr marL="285750" indent="-285750">
              <a:buFontTx/>
              <a:buChar char="-"/>
              <a:defRPr/>
            </a:pPr>
            <a:r>
              <a:rPr lang="en-US" sz="1600" dirty="0" smtClean="0">
                <a:latin typeface="Arial"/>
                <a:cs typeface="Arial"/>
              </a:rPr>
              <a:t>Intervention</a:t>
            </a:r>
            <a:endParaRPr lang="en-US" sz="1600" dirty="0">
              <a:latin typeface="Arial"/>
              <a:cs typeface="Arial"/>
            </a:endParaRPr>
          </a:p>
        </p:txBody>
      </p:sp>
      <p:sp>
        <p:nvSpPr>
          <p:cNvPr id="38916" name="Rectangle 19"/>
          <p:cNvSpPr>
            <a:spLocks noGrp="1" noChangeArrowheads="1"/>
          </p:cNvSpPr>
          <p:nvPr>
            <p:ph type="title"/>
          </p:nvPr>
        </p:nvSpPr>
        <p:spPr/>
        <p:txBody>
          <a:bodyPr/>
          <a:lstStyle/>
          <a:p>
            <a:pPr eaLnBrk="1" fontAlgn="auto" hangingPunct="1">
              <a:spcAft>
                <a:spcPts val="0"/>
              </a:spcAft>
              <a:defRPr/>
            </a:pPr>
            <a:r>
              <a:rPr lang="en-US" b="1" dirty="0" smtClean="0">
                <a:latin typeface="+mn-lt"/>
              </a:rPr>
              <a:t>Trial </a:t>
            </a:r>
            <a:r>
              <a:rPr lang="en-US" b="1" dirty="0">
                <a:latin typeface="+mn-lt"/>
              </a:rPr>
              <a:t>Design</a:t>
            </a:r>
          </a:p>
        </p:txBody>
      </p:sp>
      <p:sp>
        <p:nvSpPr>
          <p:cNvPr id="27653" name="Text Box 21"/>
          <p:cNvSpPr txBox="1">
            <a:spLocks noChangeArrowheads="1"/>
          </p:cNvSpPr>
          <p:nvPr/>
        </p:nvSpPr>
        <p:spPr bwMode="auto">
          <a:xfrm>
            <a:off x="405506" y="3602566"/>
            <a:ext cx="1790229" cy="1569660"/>
          </a:xfrm>
          <a:prstGeom prst="rect">
            <a:avLst/>
          </a:prstGeom>
          <a:solidFill>
            <a:srgbClr val="CCECFF"/>
          </a:solidFill>
          <a:ln w="12700" cap="sq">
            <a:solidFill>
              <a:schemeClr val="tx1"/>
            </a:solidFill>
            <a:miter lim="800000"/>
            <a:headEnd/>
            <a:tailEnd/>
          </a:ln>
        </p:spPr>
        <p:txBody>
          <a:bodyPr wrap="square">
            <a:spAutoFit/>
          </a:bodyPr>
          <a:lstStyle/>
          <a:p>
            <a:pPr algn="ctr"/>
            <a:r>
              <a:rPr lang="en-US" sz="1600" b="1" dirty="0" smtClean="0">
                <a:latin typeface="Arial"/>
                <a:cs typeface="Arial"/>
              </a:rPr>
              <a:t>Before surgery</a:t>
            </a:r>
          </a:p>
          <a:p>
            <a:pPr algn="ctr"/>
            <a:endParaRPr lang="en-US" sz="1600" b="1" dirty="0" smtClean="0">
              <a:latin typeface="Arial"/>
              <a:cs typeface="Arial"/>
            </a:endParaRPr>
          </a:p>
          <a:p>
            <a:pPr marL="285750" indent="-285750">
              <a:buFontTx/>
              <a:buChar char="-"/>
            </a:pPr>
            <a:r>
              <a:rPr lang="en-US" sz="1600" dirty="0" smtClean="0">
                <a:latin typeface="Arial"/>
                <a:cs typeface="Arial"/>
              </a:rPr>
              <a:t>Screening</a:t>
            </a:r>
          </a:p>
          <a:p>
            <a:pPr marL="285750" indent="-285750">
              <a:buFontTx/>
              <a:buChar char="-"/>
            </a:pPr>
            <a:r>
              <a:rPr lang="en-US" sz="1600" dirty="0">
                <a:latin typeface="Arial"/>
                <a:cs typeface="Arial"/>
              </a:rPr>
              <a:t>P</a:t>
            </a:r>
            <a:r>
              <a:rPr lang="en-US" sz="1600" dirty="0" smtClean="0">
                <a:latin typeface="Arial"/>
                <a:cs typeface="Arial"/>
              </a:rPr>
              <a:t>atient information sheet</a:t>
            </a:r>
          </a:p>
        </p:txBody>
      </p:sp>
      <p:sp>
        <p:nvSpPr>
          <p:cNvPr id="285718" name="Rectangle 22"/>
          <p:cNvSpPr>
            <a:spLocks noChangeArrowheads="1"/>
          </p:cNvSpPr>
          <p:nvPr/>
        </p:nvSpPr>
        <p:spPr bwMode="auto">
          <a:xfrm>
            <a:off x="4622800" y="3373966"/>
            <a:ext cx="184150" cy="457200"/>
          </a:xfrm>
          <a:prstGeom prst="rect">
            <a:avLst/>
          </a:prstGeom>
          <a:noFill/>
          <a:ln w="12700" cap="sq">
            <a:noFill/>
            <a:miter lim="800000"/>
            <a:headEnd/>
            <a:tailEnd/>
          </a:ln>
          <a:effectLst/>
        </p:spPr>
        <p:txBody>
          <a:bodyPr wrap="none">
            <a:spAutoFit/>
          </a:bodyPr>
          <a:lstStyle/>
          <a:p>
            <a:pPr>
              <a:defRPr/>
            </a:pPr>
            <a:endParaRPr lang="en-US" dirty="0">
              <a:effectLst>
                <a:outerShdw blurRad="38100" dist="38100" dir="2700000" algn="tl">
                  <a:srgbClr val="DDDDDD"/>
                </a:outerShdw>
              </a:effectLst>
              <a:latin typeface="Times New Roman" charset="0"/>
            </a:endParaRPr>
          </a:p>
        </p:txBody>
      </p:sp>
      <p:sp>
        <p:nvSpPr>
          <p:cNvPr id="27655" name="Text Box 23"/>
          <p:cNvSpPr txBox="1">
            <a:spLocks noChangeArrowheads="1"/>
          </p:cNvSpPr>
          <p:nvPr/>
        </p:nvSpPr>
        <p:spPr bwMode="auto">
          <a:xfrm>
            <a:off x="3536950" y="3602566"/>
            <a:ext cx="2303463" cy="338554"/>
          </a:xfrm>
          <a:prstGeom prst="rect">
            <a:avLst/>
          </a:prstGeom>
          <a:solidFill>
            <a:srgbClr val="CCECFF"/>
          </a:solidFill>
          <a:ln w="12700" cap="sq">
            <a:solidFill>
              <a:schemeClr val="tx2"/>
            </a:solidFill>
            <a:miter lim="800000"/>
            <a:headEnd/>
            <a:tailEnd/>
          </a:ln>
        </p:spPr>
        <p:txBody>
          <a:bodyPr>
            <a:spAutoFit/>
          </a:bodyPr>
          <a:lstStyle/>
          <a:p>
            <a:pPr algn="ctr"/>
            <a:r>
              <a:rPr lang="en-US" sz="1600" dirty="0" smtClean="0">
                <a:latin typeface="Arial"/>
                <a:cs typeface="Arial"/>
              </a:rPr>
              <a:t>In-hospital follow-up</a:t>
            </a:r>
            <a:endParaRPr lang="en-US" sz="1600" dirty="0">
              <a:latin typeface="Arial"/>
              <a:cs typeface="Arial"/>
            </a:endParaRPr>
          </a:p>
        </p:txBody>
      </p:sp>
      <p:cxnSp>
        <p:nvCxnSpPr>
          <p:cNvPr id="27656" name="AutoShape 24"/>
          <p:cNvCxnSpPr>
            <a:cxnSpLocks noChangeShapeType="1"/>
          </p:cNvCxnSpPr>
          <p:nvPr/>
        </p:nvCxnSpPr>
        <p:spPr bwMode="auto">
          <a:xfrm flipV="1">
            <a:off x="1259632" y="2132856"/>
            <a:ext cx="0" cy="1440160"/>
          </a:xfrm>
          <a:prstGeom prst="straightConnector1">
            <a:avLst/>
          </a:prstGeom>
          <a:noFill/>
          <a:ln w="31750" cap="sq">
            <a:solidFill>
              <a:schemeClr val="tx2"/>
            </a:solidFill>
            <a:round/>
            <a:headEnd/>
            <a:tailEnd type="triangle" w="lg" len="lg"/>
          </a:ln>
        </p:spPr>
      </p:cxnSp>
      <p:sp>
        <p:nvSpPr>
          <p:cNvPr id="285721" name="Rectangle 25"/>
          <p:cNvSpPr>
            <a:spLocks noChangeArrowheads="1"/>
          </p:cNvSpPr>
          <p:nvPr/>
        </p:nvSpPr>
        <p:spPr bwMode="auto">
          <a:xfrm>
            <a:off x="6197600" y="2573866"/>
            <a:ext cx="184150" cy="457200"/>
          </a:xfrm>
          <a:prstGeom prst="rect">
            <a:avLst/>
          </a:prstGeom>
          <a:noFill/>
          <a:ln w="12700" cap="sq">
            <a:noFill/>
            <a:miter lim="800000"/>
            <a:headEnd/>
            <a:tailEnd/>
          </a:ln>
          <a:effectLst/>
        </p:spPr>
        <p:txBody>
          <a:bodyPr wrap="none">
            <a:spAutoFit/>
          </a:bodyPr>
          <a:lstStyle/>
          <a:p>
            <a:pPr>
              <a:defRPr/>
            </a:pPr>
            <a:endParaRPr lang="en-US" dirty="0">
              <a:effectLst>
                <a:outerShdw blurRad="38100" dist="38100" dir="2700000" algn="tl">
                  <a:srgbClr val="DDDDDD"/>
                </a:outerShdw>
              </a:effectLst>
              <a:latin typeface="Times New Roman" charset="0"/>
            </a:endParaRPr>
          </a:p>
        </p:txBody>
      </p:sp>
      <p:cxnSp>
        <p:nvCxnSpPr>
          <p:cNvPr id="27658" name="AutoShape 24"/>
          <p:cNvCxnSpPr>
            <a:cxnSpLocks noChangeShapeType="1"/>
            <a:stCxn id="27655" idx="0"/>
          </p:cNvCxnSpPr>
          <p:nvPr/>
        </p:nvCxnSpPr>
        <p:spPr bwMode="auto">
          <a:xfrm flipV="1">
            <a:off x="4688682" y="2142066"/>
            <a:ext cx="0" cy="1460500"/>
          </a:xfrm>
          <a:prstGeom prst="straightConnector1">
            <a:avLst/>
          </a:prstGeom>
          <a:noFill/>
          <a:ln w="28575" cap="sq">
            <a:solidFill>
              <a:schemeClr val="tx2"/>
            </a:solidFill>
            <a:round/>
            <a:headEnd/>
            <a:tailEnd type="triangle" w="lg" len="lg"/>
          </a:ln>
        </p:spPr>
      </p:cxnSp>
      <p:cxnSp>
        <p:nvCxnSpPr>
          <p:cNvPr id="27660" name="AutoShape 24"/>
          <p:cNvCxnSpPr>
            <a:cxnSpLocks noChangeShapeType="1"/>
            <a:stCxn id="20" idx="0"/>
          </p:cNvCxnSpPr>
          <p:nvPr/>
        </p:nvCxnSpPr>
        <p:spPr bwMode="auto">
          <a:xfrm flipV="1">
            <a:off x="6140588" y="2132856"/>
            <a:ext cx="15588" cy="2642832"/>
          </a:xfrm>
          <a:prstGeom prst="straightConnector1">
            <a:avLst/>
          </a:prstGeom>
          <a:noFill/>
          <a:ln w="28575" cap="sq">
            <a:solidFill>
              <a:schemeClr val="tx2"/>
            </a:solidFill>
            <a:round/>
            <a:headEnd/>
            <a:tailEnd type="triangle" w="lg" len="lg"/>
          </a:ln>
        </p:spPr>
      </p:cxnSp>
      <p:sp>
        <p:nvSpPr>
          <p:cNvPr id="27661" name="Text Box 23"/>
          <p:cNvSpPr txBox="1">
            <a:spLocks noChangeArrowheads="1"/>
          </p:cNvSpPr>
          <p:nvPr/>
        </p:nvSpPr>
        <p:spPr bwMode="auto">
          <a:xfrm>
            <a:off x="6633691" y="3602566"/>
            <a:ext cx="1657350" cy="584776"/>
          </a:xfrm>
          <a:prstGeom prst="rect">
            <a:avLst/>
          </a:prstGeom>
          <a:solidFill>
            <a:srgbClr val="CCECFF"/>
          </a:solidFill>
          <a:ln w="12700" cap="sq">
            <a:solidFill>
              <a:schemeClr val="tx2"/>
            </a:solidFill>
            <a:miter lim="800000"/>
            <a:headEnd/>
            <a:tailEnd/>
          </a:ln>
        </p:spPr>
        <p:txBody>
          <a:bodyPr>
            <a:spAutoFit/>
          </a:bodyPr>
          <a:lstStyle/>
          <a:p>
            <a:pPr algn="ctr"/>
            <a:r>
              <a:rPr lang="en-US" sz="1600" dirty="0">
                <a:latin typeface="Arial"/>
                <a:cs typeface="Arial"/>
              </a:rPr>
              <a:t>1-year outcomes</a:t>
            </a:r>
          </a:p>
        </p:txBody>
      </p:sp>
      <p:cxnSp>
        <p:nvCxnSpPr>
          <p:cNvPr id="27662" name="AutoShape 24"/>
          <p:cNvCxnSpPr>
            <a:cxnSpLocks noChangeShapeType="1"/>
            <a:stCxn id="27661" idx="0"/>
          </p:cNvCxnSpPr>
          <p:nvPr/>
        </p:nvCxnSpPr>
        <p:spPr bwMode="auto">
          <a:xfrm flipV="1">
            <a:off x="7462366" y="2162706"/>
            <a:ext cx="0" cy="1439860"/>
          </a:xfrm>
          <a:prstGeom prst="straightConnector1">
            <a:avLst/>
          </a:prstGeom>
          <a:noFill/>
          <a:ln w="28575" cap="sq">
            <a:solidFill>
              <a:schemeClr val="tx2"/>
            </a:solidFill>
            <a:round/>
            <a:headEnd/>
            <a:tailEnd type="triangle" w="lg" len="lg"/>
          </a:ln>
        </p:spPr>
      </p:cxnSp>
      <p:sp>
        <p:nvSpPr>
          <p:cNvPr id="20" name="Text Box 23"/>
          <p:cNvSpPr txBox="1">
            <a:spLocks noChangeArrowheads="1"/>
          </p:cNvSpPr>
          <p:nvPr/>
        </p:nvSpPr>
        <p:spPr bwMode="auto">
          <a:xfrm>
            <a:off x="5311913" y="4775688"/>
            <a:ext cx="1657350" cy="584776"/>
          </a:xfrm>
          <a:prstGeom prst="rect">
            <a:avLst/>
          </a:prstGeom>
          <a:solidFill>
            <a:srgbClr val="CCECFF"/>
          </a:solidFill>
          <a:ln w="12700" cap="sq">
            <a:solidFill>
              <a:schemeClr val="tx2"/>
            </a:solidFill>
            <a:miter lim="800000"/>
            <a:headEnd/>
            <a:tailEnd/>
          </a:ln>
        </p:spPr>
        <p:txBody>
          <a:bodyPr>
            <a:spAutoFit/>
          </a:bodyPr>
          <a:lstStyle/>
          <a:p>
            <a:pPr algn="ctr"/>
            <a:r>
              <a:rPr lang="en-US" sz="1600" dirty="0" smtClean="0">
                <a:latin typeface="Arial"/>
                <a:cs typeface="Arial"/>
              </a:rPr>
              <a:t>30-day </a:t>
            </a:r>
            <a:r>
              <a:rPr lang="en-US" sz="1600" dirty="0">
                <a:latin typeface="Arial"/>
                <a:cs typeface="Arial"/>
              </a:rPr>
              <a:t>outcomes</a:t>
            </a:r>
          </a:p>
        </p:txBody>
      </p:sp>
      <p:pic>
        <p:nvPicPr>
          <p:cNvPr id="26" name="Picture 4" descr="QMfoo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02300"/>
            <a:ext cx="9144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280383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67544" y="260648"/>
            <a:ext cx="8229600" cy="935038"/>
          </a:xfrm>
        </p:spPr>
        <p:txBody>
          <a:bodyPr/>
          <a:lstStyle/>
          <a:p>
            <a:pPr eaLnBrk="1" hangingPunct="1"/>
            <a:r>
              <a:rPr lang="en-US" sz="4000" b="1" dirty="0" smtClean="0">
                <a:solidFill>
                  <a:srgbClr val="000099"/>
                </a:solidFill>
                <a:latin typeface="Arial" charset="0"/>
              </a:rPr>
              <a:t>Recruitment</a:t>
            </a:r>
            <a:endParaRPr lang="en-US" sz="4000" b="1" dirty="0">
              <a:solidFill>
                <a:srgbClr val="000099"/>
              </a:solidFill>
              <a:latin typeface="Arial" charset="0"/>
            </a:endParaRPr>
          </a:p>
        </p:txBody>
      </p:sp>
      <p:sp>
        <p:nvSpPr>
          <p:cNvPr id="15362" name="Rectangle 3"/>
          <p:cNvSpPr>
            <a:spLocks noGrp="1" noChangeArrowheads="1"/>
          </p:cNvSpPr>
          <p:nvPr>
            <p:ph type="body" idx="1"/>
          </p:nvPr>
        </p:nvSpPr>
        <p:spPr>
          <a:xfrm>
            <a:off x="0" y="1628800"/>
            <a:ext cx="8820472" cy="2968004"/>
          </a:xfrm>
        </p:spPr>
        <p:txBody>
          <a:bodyPr>
            <a:noAutofit/>
          </a:bodyPr>
          <a:lstStyle/>
          <a:p>
            <a:pPr lvl="1">
              <a:lnSpc>
                <a:spcPct val="180000"/>
              </a:lnSpc>
              <a:buFont typeface="Arial" pitchFamily="34" charset="0"/>
              <a:buChar char="•"/>
            </a:pPr>
            <a:r>
              <a:rPr lang="en-GB" sz="2000" dirty="0">
                <a:solidFill>
                  <a:srgbClr val="000099"/>
                </a:solidFill>
                <a:latin typeface="Arial" charset="0"/>
              </a:rPr>
              <a:t>Aim to contact patients at least 24 hours prior to </a:t>
            </a:r>
            <a:r>
              <a:rPr lang="en-GB" sz="2000" dirty="0" smtClean="0">
                <a:solidFill>
                  <a:srgbClr val="000099"/>
                </a:solidFill>
                <a:latin typeface="Arial" charset="0"/>
              </a:rPr>
              <a:t>surgery</a:t>
            </a:r>
          </a:p>
          <a:p>
            <a:pPr lvl="1">
              <a:lnSpc>
                <a:spcPct val="180000"/>
              </a:lnSpc>
              <a:buFont typeface="Arial" pitchFamily="34" charset="0"/>
              <a:buChar char="•"/>
            </a:pPr>
            <a:r>
              <a:rPr lang="en-GB" sz="2000" dirty="0" smtClean="0">
                <a:solidFill>
                  <a:srgbClr val="000099"/>
                </a:solidFill>
                <a:latin typeface="Arial" charset="0"/>
              </a:rPr>
              <a:t>Identify patients in the pre-admission or surgical outpatient clinic</a:t>
            </a:r>
            <a:endParaRPr lang="en-GB" sz="2000" dirty="0">
              <a:solidFill>
                <a:srgbClr val="000099"/>
              </a:solidFill>
              <a:latin typeface="Arial" charset="0"/>
            </a:endParaRPr>
          </a:p>
          <a:p>
            <a:pPr lvl="1">
              <a:lnSpc>
                <a:spcPct val="180000"/>
              </a:lnSpc>
              <a:buFont typeface="Arial" pitchFamily="34" charset="0"/>
              <a:buChar char="•"/>
            </a:pPr>
            <a:r>
              <a:rPr lang="en-GB" sz="2000" dirty="0">
                <a:solidFill>
                  <a:srgbClr val="000099"/>
                </a:solidFill>
                <a:latin typeface="Arial" charset="0"/>
              </a:rPr>
              <a:t>T</a:t>
            </a:r>
            <a:r>
              <a:rPr lang="en-GB" sz="2000" dirty="0" smtClean="0">
                <a:solidFill>
                  <a:srgbClr val="000099"/>
                </a:solidFill>
                <a:latin typeface="Arial" charset="0"/>
              </a:rPr>
              <a:t>he first approach should be by a member of the clinical team</a:t>
            </a:r>
            <a:endParaRPr lang="en-GB" sz="2000" dirty="0">
              <a:solidFill>
                <a:srgbClr val="000099"/>
              </a:solidFill>
              <a:latin typeface="Arial" charset="0"/>
            </a:endParaRPr>
          </a:p>
          <a:p>
            <a:pPr lvl="1">
              <a:lnSpc>
                <a:spcPct val="180000"/>
              </a:lnSpc>
              <a:buFont typeface="Arial" pitchFamily="34" charset="0"/>
              <a:buChar char="•"/>
            </a:pPr>
            <a:r>
              <a:rPr lang="en-GB" sz="2000" dirty="0" smtClean="0">
                <a:solidFill>
                  <a:srgbClr val="000099"/>
                </a:solidFill>
                <a:latin typeface="Arial" charset="0"/>
              </a:rPr>
              <a:t>Written </a:t>
            </a:r>
            <a:r>
              <a:rPr lang="en-GB" sz="2000" dirty="0">
                <a:solidFill>
                  <a:srgbClr val="000099"/>
                </a:solidFill>
                <a:latin typeface="Arial" charset="0"/>
              </a:rPr>
              <a:t>informed consent must be obtained before </a:t>
            </a:r>
            <a:r>
              <a:rPr lang="en-GB" sz="2000" dirty="0" smtClean="0">
                <a:solidFill>
                  <a:srgbClr val="000099"/>
                </a:solidFill>
                <a:latin typeface="Arial" charset="0"/>
              </a:rPr>
              <a:t>surgery</a:t>
            </a:r>
          </a:p>
          <a:p>
            <a:pPr lvl="1">
              <a:lnSpc>
                <a:spcPct val="180000"/>
              </a:lnSpc>
              <a:buFont typeface="Arial" pitchFamily="34" charset="0"/>
              <a:buChar char="•"/>
            </a:pPr>
            <a:r>
              <a:rPr lang="en-GB" sz="2000" dirty="0" smtClean="0">
                <a:solidFill>
                  <a:srgbClr val="000099"/>
                </a:solidFill>
                <a:latin typeface="Arial" charset="0"/>
              </a:rPr>
              <a:t>Keep a log of all the patients screening for participation.</a:t>
            </a:r>
            <a:endParaRPr lang="en-GB" sz="2000" dirty="0">
              <a:solidFill>
                <a:srgbClr val="000099"/>
              </a:solidFill>
              <a:latin typeface="Arial" charset="0"/>
            </a:endParaRPr>
          </a:p>
        </p:txBody>
      </p:sp>
      <p:pic>
        <p:nvPicPr>
          <p:cNvPr id="15363" name="Picture 4" descr="QMfoo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02300"/>
            <a:ext cx="9144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412_14 PRSIM trial logo_v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16632"/>
            <a:ext cx="1433177" cy="648072"/>
          </a:xfrm>
          <a:prstGeom prst="rect">
            <a:avLst/>
          </a:prstGeom>
        </p:spPr>
      </p:pic>
    </p:spTree>
    <p:extLst>
      <p:ext uri="{BB962C8B-B14F-4D97-AF65-F5344CB8AC3E}">
        <p14:creationId xmlns:p14="http://schemas.microsoft.com/office/powerpoint/2010/main" val="2308915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3869</TotalTime>
  <Words>4836</Words>
  <Application>Microsoft Office PowerPoint</Application>
  <PresentationFormat>On-screen Show (4:3)</PresentationFormat>
  <Paragraphs>491</Paragraphs>
  <Slides>38</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ＭＳ Ｐゴシック</vt:lpstr>
      <vt:lpstr>Arial</vt:lpstr>
      <vt:lpstr>Calibri</vt:lpstr>
      <vt:lpstr>Cambria</vt:lpstr>
      <vt:lpstr>MS Mincho</vt:lpstr>
      <vt:lpstr>Times</vt:lpstr>
      <vt:lpstr>Times New Roman</vt:lpstr>
      <vt:lpstr>ヒラギノ角ゴ Pro W3</vt:lpstr>
      <vt:lpstr>Office Theme</vt:lpstr>
      <vt:lpstr>PowerPoint Presentation</vt:lpstr>
      <vt:lpstr>PRISM contacts</vt:lpstr>
      <vt:lpstr>PowerPoint Presentation</vt:lpstr>
      <vt:lpstr>The problem</vt:lpstr>
      <vt:lpstr>CPAP may prevent respiratory failure after abdominal surgery</vt:lpstr>
      <vt:lpstr>Objective</vt:lpstr>
      <vt:lpstr>Trial design</vt:lpstr>
      <vt:lpstr>Trial Design</vt:lpstr>
      <vt:lpstr>Recruitment</vt:lpstr>
      <vt:lpstr>Informed consent</vt:lpstr>
      <vt:lpstr>Inclusion criteria</vt:lpstr>
      <vt:lpstr>Exclusion criteria</vt:lpstr>
      <vt:lpstr>Randomisation</vt:lpstr>
      <vt:lpstr>Randomisation</vt:lpstr>
      <vt:lpstr>Intervention</vt:lpstr>
      <vt:lpstr>Intervention group</vt:lpstr>
      <vt:lpstr>Intervention algorithm</vt:lpstr>
      <vt:lpstr>Usual care group</vt:lpstr>
      <vt:lpstr>Primary outcome</vt:lpstr>
      <vt:lpstr>Secondary outcomes</vt:lpstr>
      <vt:lpstr>Follow-up</vt:lpstr>
      <vt:lpstr>Quality of life </vt:lpstr>
      <vt:lpstr>Questions…..?</vt:lpstr>
      <vt:lpstr>Data collection</vt:lpstr>
      <vt:lpstr>Minimising Bias</vt:lpstr>
      <vt:lpstr>Self assessment of blinding</vt:lpstr>
      <vt:lpstr>Protocol deviations</vt:lpstr>
      <vt:lpstr>Adverse event reporting</vt:lpstr>
      <vt:lpstr>Adverse event reporting</vt:lpstr>
      <vt:lpstr>SAE reporting</vt:lpstr>
      <vt:lpstr>SAE reporting</vt:lpstr>
      <vt:lpstr>Withdrawal</vt:lpstr>
      <vt:lpstr>Patient identifiable information</vt:lpstr>
      <vt:lpstr>Monitoring</vt:lpstr>
      <vt:lpstr>Study Procedures</vt:lpstr>
      <vt:lpstr>Trial Initiation</vt:lpstr>
      <vt:lpstr>Key points</vt:lpstr>
      <vt:lpstr>Last chance for 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dc:creator>
  <cp:lastModifiedBy>hhx588</cp:lastModifiedBy>
  <cp:revision>271</cp:revision>
  <dcterms:created xsi:type="dcterms:W3CDTF">2014-01-10T14:01:08Z</dcterms:created>
  <dcterms:modified xsi:type="dcterms:W3CDTF">2017-05-15T19:41:11Z</dcterms:modified>
</cp:coreProperties>
</file>